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71" r:id="rId14"/>
    <p:sldId id="267" r:id="rId15"/>
    <p:sldId id="272" r:id="rId16"/>
    <p:sldId id="268" r:id="rId17"/>
    <p:sldId id="269" r:id="rId18"/>
    <p:sldId id="274" r:id="rId19"/>
    <p:sldId id="273" r:id="rId20"/>
    <p:sldId id="275" r:id="rId21"/>
    <p:sldId id="276" r:id="rId22"/>
    <p:sldId id="277" r:id="rId23"/>
    <p:sldId id="278" r:id="rId24"/>
    <p:sldId id="279" r:id="rId25"/>
    <p:sldId id="280" r:id="rId26"/>
    <p:sldId id="282" r:id="rId27"/>
    <p:sldId id="283" r:id="rId28"/>
    <p:sldId id="284"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135" d="100"/>
          <a:sy n="135" d="100"/>
        </p:scale>
        <p:origin x="-928"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AE36BA-A221-4F0A-BFC8-49A907C658E9}" type="datetimeFigureOut">
              <a:rPr lang="en-US" smtClean="0"/>
              <a:pPr/>
              <a:t>5/23/16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809D3-F1CC-4C32-AE45-59ED72557F0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980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good place to start for this report is to explain what the function</a:t>
            </a:r>
            <a:r>
              <a:rPr lang="en-US" baseline="0" dirty="0" smtClean="0"/>
              <a:t> and SOW the workgroup envisions. What is our function and what are our goals? Read the list. The HSC is defined by the USCG  as a local port coordinating body (not authority), whose responsibilities include recommending actions to improve the safety and efficiency of a port or waterway. The Marine FF workgroup fulfills this objective through multiple avenues.</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759919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GAP Analysis: I want to start by thanking those who filled out the questioner and for their honesty. Also by saying that in all my years in and dealing with the Fire service</a:t>
            </a:r>
            <a:r>
              <a:rPr lang="en-US" baseline="0" dirty="0" smtClean="0"/>
              <a:t> I have not met a more dedicated and professional group. Answering these questions is a first step in becoming the best at this </a:t>
            </a:r>
            <a:r>
              <a:rPr lang="en-US" baseline="0" dirty="0" err="1" smtClean="0"/>
              <a:t>speciality</a:t>
            </a:r>
            <a:r>
              <a:rPr lang="en-US" baseline="0" dirty="0" smtClean="0"/>
              <a:t>. These answers are NO DIFFERENT than most large departments in the lower 48 and nearly all of them just a mere 15 years ago, if that.</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519529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MFF workgroup must be fit for purpose for Cook Inlet. It is and should be a </a:t>
            </a:r>
            <a:r>
              <a:rPr lang="en-US" dirty="0" err="1" smtClean="0"/>
              <a:t>continious</a:t>
            </a:r>
            <a:r>
              <a:rPr lang="en-US" dirty="0" smtClean="0"/>
              <a:t> drive to meet a particular response capability deemed</a:t>
            </a:r>
            <a:r>
              <a:rPr lang="en-US" baseline="0" dirty="0" smtClean="0"/>
              <a:t> appropriate. The MFF workgroup is not a standing committee per the HSC charter, but it is a long term project to achieve the level of protection and mitigation expected by industry.. While most workgroups strive to be small in an effort to get things done, the very nature of MFF requires the entire buy-in of response organizations and FDs, coordinating with the USCG. Meaning all the Fire services that would or could be expected to respond to a marine fire. Our group is still growing.  It is not a social club or a place to tell old stories of fires of days gone by. It is a place to get things accomplished that meet the objective of the workgroup. Well, maybe some stories. </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03619859"/>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we talking about with the term Marine Firefighting? Lets go down the list.</a:t>
            </a:r>
          </a:p>
          <a:p>
            <a:r>
              <a:rPr lang="en-US" dirty="0" smtClean="0"/>
              <a:t>Platforms and Rigs-CHECK,</a:t>
            </a:r>
            <a:r>
              <a:rPr lang="en-US" baseline="0" dirty="0" smtClean="0"/>
              <a:t> Marinas-CHECK, LNGC’s-CHECK, Tank farms adjacent to terminals-CHECK, Fishing vessels-CHECK, NEXT SLIDE</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14547469"/>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Heavy Lift-CHECK, Military vessels-CHECK, Tank Vessels, CHECK, Barges, CHECK,</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7137210"/>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t>
            </a:r>
            <a:r>
              <a:rPr lang="en-US" dirty="0" err="1" smtClean="0"/>
              <a:t>Ros</a:t>
            </a:r>
            <a:r>
              <a:rPr lang="en-US" dirty="0" smtClean="0"/>
              <a:t>-CHECK,  Container ships, CHECK, Commercial research vessels, CHECK, Recreational boats, CHECK. NEXT</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6575273"/>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Tug boats, CHECK, Integrated tug barges-CHECK, Fish processors-CHECK, Log ships-CHECK. Not to mention break-bulk, chip ships, passenger vessels, supply boats, cable layers, ammunition ships, Ice breakers, car ships…………….on</a:t>
            </a:r>
            <a:r>
              <a:rPr lang="en-US" baseline="0" dirty="0" smtClean="0"/>
              <a:t> and on</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5988030"/>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anything that floats under the rainbow has and will show up.</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817295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they burn? From the smallest to the largest. Every single ship type shown that comes to Cook Inlet has burned with loss</a:t>
            </a:r>
            <a:r>
              <a:rPr lang="en-US" baseline="0" dirty="0" smtClean="0"/>
              <a:t> of life and vessel</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164985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Entire Marinas, from boat to boat. It is important to note that statistically we in Alaska have been lucky.</a:t>
            </a:r>
            <a:r>
              <a:rPr lang="en-US" baseline="0" dirty="0" smtClean="0"/>
              <a:t> Statistically we are long over-due.</a:t>
            </a:r>
          </a:p>
          <a:p>
            <a:r>
              <a:rPr lang="en-US" baseline="0" dirty="0" smtClean="0"/>
              <a:t>We must assume that luck will not last forever, and we must be ready to respond to the fullest </a:t>
            </a:r>
            <a:endParaRPr lang="en-US" dirty="0"/>
          </a:p>
        </p:txBody>
      </p:sp>
      <p:sp>
        <p:nvSpPr>
          <p:cNvPr id="4" name="Slide Number Placeholder 3"/>
          <p:cNvSpPr>
            <a:spLocks noGrp="1"/>
          </p:cNvSpPr>
          <p:nvPr>
            <p:ph type="sldNum" sz="quarter" idx="10"/>
          </p:nvPr>
        </p:nvSpPr>
        <p:spPr/>
        <p:txBody>
          <a:bodyPr/>
          <a:lstStyle/>
          <a:p>
            <a:fld id="{00A809D3-F1CC-4C32-AE45-59ED72557F0F}"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284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8A3028-5F34-4D72-BEAD-3071EA965D68}" type="datetimeFigureOut">
              <a:rPr lang="en-US" smtClean="0"/>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047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3028-5F34-4D72-BEAD-3071EA965D68}" type="datetimeFigureOut">
              <a:rPr lang="en-US" smtClean="0"/>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6208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3028-5F34-4D72-BEAD-3071EA965D68}" type="datetimeFigureOut">
              <a:rPr lang="en-US" smtClean="0"/>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217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8A3028-5F34-4D72-BEAD-3071EA965D68}" type="datetimeFigureOut">
              <a:rPr lang="en-US" smtClean="0"/>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331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8A3028-5F34-4D72-BEAD-3071EA965D68}" type="datetimeFigureOut">
              <a:rPr lang="en-US" smtClean="0"/>
              <a:pPr/>
              <a:t>5/23/16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9265121"/>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8A3028-5F34-4D72-BEAD-3071EA965D68}" type="datetimeFigureOut">
              <a:rPr lang="en-US" smtClean="0"/>
              <a:pPr/>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9726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8A3028-5F34-4D72-BEAD-3071EA965D68}" type="datetimeFigureOut">
              <a:rPr lang="en-US" smtClean="0"/>
              <a:pPr/>
              <a:t>5/23/16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3539770"/>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8A3028-5F34-4D72-BEAD-3071EA965D68}" type="datetimeFigureOut">
              <a:rPr lang="en-US" smtClean="0"/>
              <a:pPr/>
              <a:t>5/23/16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218039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A3028-5F34-4D72-BEAD-3071EA965D68}" type="datetimeFigureOut">
              <a:rPr lang="en-US" smtClean="0"/>
              <a:pPr/>
              <a:t>5/23/16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150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A3028-5F34-4D72-BEAD-3071EA965D68}" type="datetimeFigureOut">
              <a:rPr lang="en-US" smtClean="0"/>
              <a:pPr/>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603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8A3028-5F34-4D72-BEAD-3071EA965D68}" type="datetimeFigureOut">
              <a:rPr lang="en-US" smtClean="0"/>
              <a:pPr/>
              <a:t>5/23/16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04184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A3028-5F34-4D72-BEAD-3071EA965D68}" type="datetimeFigureOut">
              <a:rPr lang="en-US" smtClean="0"/>
              <a:pPr/>
              <a:t>5/23/16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A3C4E-2E44-4B7C-8414-2A3DA417292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7521488"/>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gif"/><Relationship Id="rId10" Type="http://schemas.openxmlformats.org/officeDocument/2006/relationships/image" Target="../media/image9.png"/><Relationship Id="rId11"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gif"/><Relationship Id="rId3" Type="http://schemas.openxmlformats.org/officeDocument/2006/relationships/hyperlink" Target="http://www.cuxhaven-fotos.de/groden63/pennsylvania.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4" Type="http://schemas.openxmlformats.org/officeDocument/2006/relationships/image" Target="../media/image46.jpeg"/><Relationship Id="rId5"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eg"/><Relationship Id="rId3" Type="http://schemas.openxmlformats.org/officeDocument/2006/relationships/image" Target="../media/image4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eg"/><Relationship Id="rId3" Type="http://schemas.openxmlformats.org/officeDocument/2006/relationships/image" Target="../media/image5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jpeg"/><Relationship Id="rId5" Type="http://schemas.openxmlformats.org/officeDocument/2006/relationships/image" Target="../media/image19.pn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http://media-cache-ak0.pinimg.com/236x/d7/a6/66/d7a66655508d28f7670dda469f398085.jpg"/>
          <p:cNvPicPr/>
          <p:nvPr/>
        </p:nvPicPr>
        <p:blipFill>
          <a:blip r:embed="rId2">
            <a:duotone>
              <a:prstClr val="black"/>
              <a:srgbClr val="FF0000">
                <a:tint val="45000"/>
                <a:satMod val="400000"/>
              </a:srgbClr>
            </a:duoton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2800" y="460056"/>
            <a:ext cx="1991360" cy="2664143"/>
          </a:xfrm>
          <a:prstGeom prst="rect">
            <a:avLst/>
          </a:prstGeom>
          <a:noFill/>
          <a:ln>
            <a:noFill/>
          </a:ln>
        </p:spPr>
      </p:pic>
      <p:sp>
        <p:nvSpPr>
          <p:cNvPr id="5" name="Text Box 2"/>
          <p:cNvSpPr txBox="1">
            <a:spLocks noChangeArrowheads="1"/>
          </p:cNvSpPr>
          <p:nvPr/>
        </p:nvSpPr>
        <p:spPr bwMode="auto">
          <a:xfrm>
            <a:off x="1981200" y="3151909"/>
            <a:ext cx="4876800" cy="2895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GB" sz="4400" b="1" dirty="0">
                <a:solidFill>
                  <a:srgbClr val="FF0000"/>
                </a:solidFill>
                <a:effectLst/>
                <a:latin typeface="French Script MT"/>
                <a:ea typeface="Calibri"/>
                <a:cs typeface="Times New Roman"/>
              </a:rPr>
              <a:t>Cook Inlet MFF       </a:t>
            </a:r>
            <a:r>
              <a:rPr lang="en-GB" sz="4800" b="1" dirty="0" smtClean="0">
                <a:solidFill>
                  <a:srgbClr val="FF0000"/>
                </a:solidFill>
                <a:effectLst/>
                <a:latin typeface="French Script MT"/>
                <a:ea typeface="Calibri"/>
                <a:cs typeface="Times New Roman"/>
              </a:rPr>
              <a:t>Workgroup</a:t>
            </a:r>
          </a:p>
          <a:p>
            <a:pPr marL="0" marR="0" algn="ctr">
              <a:lnSpc>
                <a:spcPct val="115000"/>
              </a:lnSpc>
              <a:spcBef>
                <a:spcPts val="0"/>
              </a:spcBef>
              <a:spcAft>
                <a:spcPts val="1000"/>
              </a:spcAft>
            </a:pPr>
            <a:r>
              <a:rPr lang="en-GB" sz="2400" b="1" dirty="0" smtClean="0">
                <a:solidFill>
                  <a:srgbClr val="FF0000"/>
                </a:solidFill>
                <a:latin typeface="FrankRuehl" panose="020E0503060101010101" pitchFamily="34" charset="-79"/>
                <a:ea typeface="Calibri"/>
                <a:cs typeface="FrankRuehl" panose="020E0503060101010101" pitchFamily="34" charset="-79"/>
              </a:rPr>
              <a:t>Report to the CIHSC</a:t>
            </a:r>
            <a:endParaRPr lang="en-US" sz="2400" dirty="0">
              <a:effectLst/>
              <a:latin typeface="FrankRuehl" panose="020E0503060101010101" pitchFamily="34" charset="-79"/>
              <a:ea typeface="Calibri"/>
              <a:cs typeface="FrankRuehl" panose="020E0503060101010101" pitchFamily="34" charset="-79"/>
            </a:endParaRPr>
          </a:p>
        </p:txBody>
      </p:sp>
      <p:pic>
        <p:nvPicPr>
          <p:cNvPr id="6" name="Picture 5" descr="C:\Users\tayl0w\AppData\Local\Microsoft\Windows\Temporary Internet Files\Content.Word\normal_Homer_AKFr.jpg"/>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8157" y="5541818"/>
            <a:ext cx="990600" cy="1055370"/>
          </a:xfrm>
          <a:prstGeom prst="rect">
            <a:avLst/>
          </a:prstGeom>
          <a:noFill/>
          <a:ln>
            <a:noFill/>
          </a:ln>
        </p:spPr>
      </p:pic>
      <p:pic>
        <p:nvPicPr>
          <p:cNvPr id="7" name="Picture 6" descr="C:\Users\tayl0w\AppData\Local\Microsoft\Windows\Temporary Internet Files\Content.Word\normal_Seward_AK.JPG"/>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1" y="4114800"/>
            <a:ext cx="1107756" cy="1219200"/>
          </a:xfrm>
          <a:prstGeom prst="rect">
            <a:avLst/>
          </a:prstGeom>
          <a:noFill/>
          <a:ln>
            <a:noFill/>
          </a:ln>
        </p:spPr>
      </p:pic>
      <p:pic>
        <p:nvPicPr>
          <p:cNvPr id="8" name="Picture 7" descr="C:\Users\tayl0w\AppData\Local\Microsoft\Windows\Temporary Internet Files\Content.Word\Nikiski_2_AK.JPG"/>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0999" y="2667000"/>
            <a:ext cx="1295401" cy="1295400"/>
          </a:xfrm>
          <a:prstGeom prst="rect">
            <a:avLst/>
          </a:prstGeom>
          <a:noFill/>
          <a:ln>
            <a:noFill/>
          </a:ln>
        </p:spPr>
      </p:pic>
      <p:pic>
        <p:nvPicPr>
          <p:cNvPr id="9" name="Picture 8" descr="C:\Users\tayl0w\AppData\Local\Microsoft\Windows\Temporary Internet Files\Content.Word\logo.jpg"/>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1" y="1447800"/>
            <a:ext cx="1107756" cy="1219200"/>
          </a:xfrm>
          <a:prstGeom prst="rect">
            <a:avLst/>
          </a:prstGeom>
          <a:noFill/>
          <a:ln>
            <a:noFill/>
          </a:ln>
        </p:spPr>
      </p:pic>
      <p:pic>
        <p:nvPicPr>
          <p:cNvPr id="10" name="Picture 9" descr="C:\Users\tayl0w\AppData\Local\Microsoft\Windows\Temporary Internet Files\Content.Word\Bear_Creek_Fire_Dept_Volunteers-0.jpg"/>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1" y="228600"/>
            <a:ext cx="1107756" cy="1066800"/>
          </a:xfrm>
          <a:prstGeom prst="rect">
            <a:avLst/>
          </a:prstGeom>
          <a:noFill/>
          <a:ln>
            <a:noFill/>
          </a:ln>
        </p:spPr>
      </p:pic>
      <p:pic>
        <p:nvPicPr>
          <p:cNvPr id="11" name="Picture 10" descr="C:\Users\tayl0w\AppData\Local\Microsoft\Windows\Temporary Internet Files\Content.Word\logo.png"/>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39000" y="228600"/>
            <a:ext cx="1423670" cy="848995"/>
          </a:xfrm>
          <a:prstGeom prst="rect">
            <a:avLst/>
          </a:prstGeom>
          <a:noFill/>
          <a:ln>
            <a:noFill/>
          </a:ln>
        </p:spPr>
      </p:pic>
      <p:pic>
        <p:nvPicPr>
          <p:cNvPr id="12" name="Picture 11" descr="C:\Users\tayl0w\AppData\Local\Microsoft\Windows\Temporary Internet Files\Content.Word\logo-cispri-member.gif"/>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06153" y="1494241"/>
            <a:ext cx="1741805" cy="951865"/>
          </a:xfrm>
          <a:prstGeom prst="rect">
            <a:avLst/>
          </a:prstGeom>
          <a:noFill/>
          <a:ln>
            <a:noFill/>
          </a:ln>
        </p:spPr>
      </p:pic>
      <p:pic>
        <p:nvPicPr>
          <p:cNvPr id="13" name="Picture 12" descr="C:\Users\tayl0w\Pictures\final_gd_technical_service_logo.png"/>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0" y="2971800"/>
            <a:ext cx="1042670" cy="1143000"/>
          </a:xfrm>
          <a:prstGeom prst="rect">
            <a:avLst/>
          </a:prstGeom>
          <a:noFill/>
          <a:ln>
            <a:noFill/>
          </a:ln>
        </p:spPr>
      </p:pic>
      <p:pic>
        <p:nvPicPr>
          <p:cNvPr id="14" name="Picture 13" descr="C:\Users\tayl0w\AppData\Local\Microsoft\Windows\Temporary Internet Files\Content.Word\Anchorage_Fire_Dept.jpg"/>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43800" y="4599709"/>
            <a:ext cx="1219200" cy="1267691"/>
          </a:xfrm>
          <a:prstGeom prst="rect">
            <a:avLst/>
          </a:prstGeom>
          <a:noFill/>
          <a:ln>
            <a:noFill/>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244293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C:\Users\tayl0w\Pictures\Ship fires\lkUnionMarina3.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228600"/>
            <a:ext cx="5080000" cy="34417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171" name="Picture 3" descr="C:\Users\tayl0w\Pictures\Ship fires\syc4.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810000"/>
            <a:ext cx="8661400" cy="2857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8790379"/>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999622"/>
            <a:ext cx="8229600" cy="1754326"/>
          </a:xfrm>
          <a:prstGeom prst="rect">
            <a:avLst/>
          </a:prstGeom>
          <a:noFill/>
        </p:spPr>
        <p:txBody>
          <a:bodyPr wrap="square" rtlCol="0">
            <a:spAutoFit/>
          </a:bodyPr>
          <a:lstStyle/>
          <a:p>
            <a:pPr lvl="0"/>
            <a:r>
              <a:rPr lang="en-GB" b="1" i="1" dirty="0" smtClean="0">
                <a:solidFill>
                  <a:srgbClr val="FF0000"/>
                </a:solidFill>
              </a:rPr>
              <a:t>Has </a:t>
            </a:r>
            <a:r>
              <a:rPr lang="en-GB" b="1" i="1" dirty="0">
                <a:solidFill>
                  <a:srgbClr val="FF0000"/>
                </a:solidFill>
              </a:rPr>
              <a:t>your department received any training for Marine Firefighting specifically? If so, what type and to what level?</a:t>
            </a:r>
            <a:endParaRPr lang="en-US" b="1" i="1" dirty="0">
              <a:solidFill>
                <a:srgbClr val="FF0000"/>
              </a:solidFill>
            </a:endParaRPr>
          </a:p>
          <a:p>
            <a:pPr lvl="0"/>
            <a:r>
              <a:rPr lang="en-GB" b="1" dirty="0"/>
              <a:t>Across the board the answer is minimal, or none. Several have sent a couple of firefighters to the Alaska Marine Firefighting Symposium that has been held every 2 years for some experience</a:t>
            </a:r>
            <a:r>
              <a:rPr lang="en-GB" b="1" dirty="0" smtClean="0"/>
              <a:t>. Interest is certainly on the rise.</a:t>
            </a:r>
            <a:endParaRPr lang="en-US" dirty="0"/>
          </a:p>
          <a:p>
            <a:endParaRPr lang="en-US" dirty="0" smtClean="0"/>
          </a:p>
        </p:txBody>
      </p:sp>
      <p:sp>
        <p:nvSpPr>
          <p:cNvPr id="3" name="TextBox 2"/>
          <p:cNvSpPr txBox="1"/>
          <p:nvPr/>
        </p:nvSpPr>
        <p:spPr>
          <a:xfrm>
            <a:off x="533400" y="304800"/>
            <a:ext cx="8229600" cy="646331"/>
          </a:xfrm>
          <a:prstGeom prst="rect">
            <a:avLst/>
          </a:prstGeom>
          <a:noFill/>
        </p:spPr>
        <p:txBody>
          <a:bodyPr wrap="square" rtlCol="0">
            <a:spAutoFit/>
          </a:bodyPr>
          <a:lstStyle/>
          <a:p>
            <a:pPr algn="ctr"/>
            <a:r>
              <a:rPr lang="en-US" sz="3600" b="1" dirty="0" smtClean="0"/>
              <a:t>GAP ANALYSIS</a:t>
            </a:r>
            <a:endParaRPr lang="en-US" sz="3600" b="1"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09800" y="2753948"/>
            <a:ext cx="4408034" cy="33004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2654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81000" y="457200"/>
            <a:ext cx="8229600" cy="2862322"/>
          </a:xfrm>
          <a:prstGeom prst="rect">
            <a:avLst/>
          </a:prstGeom>
          <a:noFill/>
        </p:spPr>
        <p:txBody>
          <a:bodyPr wrap="square" rtlCol="0">
            <a:spAutoFit/>
          </a:bodyPr>
          <a:lstStyle/>
          <a:p>
            <a:r>
              <a:rPr lang="en-GB" b="1" i="1" dirty="0" smtClean="0">
                <a:solidFill>
                  <a:srgbClr val="FF0000"/>
                </a:solidFill>
              </a:rPr>
              <a:t>How many full time paid firefighters do you have compared to volunteers?</a:t>
            </a:r>
            <a:endParaRPr lang="en-US" b="1" i="1" dirty="0" smtClean="0">
              <a:solidFill>
                <a:srgbClr val="FF0000"/>
              </a:solidFill>
            </a:endParaRPr>
          </a:p>
          <a:p>
            <a:pPr lvl="0"/>
            <a:r>
              <a:rPr lang="en-GB" b="1" dirty="0" smtClean="0"/>
              <a:t>Of course this varied from all paid to 2 paid full time, depending on department size, however the interesting stat was the fairly large number of volunteers some of the smaller departments carry. The average for the smaller departments was approximately  20-35. EMS training was found to be very high and various levels for almost all departments. Marine FF skills were not as a whole with some exceptions.</a:t>
            </a:r>
          </a:p>
          <a:p>
            <a:pPr lvl="0"/>
            <a:r>
              <a:rPr lang="en-GB" b="1" dirty="0" smtClean="0"/>
              <a:t>We have watched both paid and volunteer departments work together in past symposiums here in Alaska with outstanding results. I am sure the higher numbers of volunteers is partly due to the Alaska spirit and independent thinking! </a:t>
            </a:r>
          </a:p>
          <a:p>
            <a:pPr lvl="0"/>
            <a:endParaRPr lang="en-GB" b="1"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4600" y="3429000"/>
            <a:ext cx="4114800" cy="308093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9824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609600" y="533400"/>
            <a:ext cx="7772400" cy="2585323"/>
          </a:xfrm>
          <a:prstGeom prst="rect">
            <a:avLst/>
          </a:prstGeom>
          <a:noFill/>
        </p:spPr>
        <p:txBody>
          <a:bodyPr wrap="square" rtlCol="0">
            <a:spAutoFit/>
          </a:bodyPr>
          <a:lstStyle/>
          <a:p>
            <a:pPr lvl="0"/>
            <a:r>
              <a:rPr lang="en-GB" b="1" i="1" dirty="0" smtClean="0">
                <a:solidFill>
                  <a:srgbClr val="FF0000"/>
                </a:solidFill>
              </a:rPr>
              <a:t>Has your department ever responded to a ship fire? A ship being over 500 ft. for the intent of this survey.</a:t>
            </a:r>
            <a:endParaRPr lang="en-US" b="1" i="1" dirty="0" smtClean="0">
              <a:solidFill>
                <a:srgbClr val="FF0000"/>
              </a:solidFill>
            </a:endParaRPr>
          </a:p>
          <a:p>
            <a:pPr lvl="0"/>
            <a:r>
              <a:rPr lang="en-GB" b="1" dirty="0" smtClean="0"/>
              <a:t>98% have not. Additional information to this question is how many departments have ships call at their port or AOR that are this size. The answer was 6 departments which includes Mutual Aid to the primary department. The number is larger state wide, where three or four departments have responded to a fire once or twice. The state wide number of departments with jurisdiction or an AOR that sees ships of 500 ft. or more is about a dozen. Multiple EMS calls have been conducted on ships over the years at the dock.</a:t>
            </a:r>
            <a:endParaRPr lang="en-US" dirty="0"/>
          </a:p>
        </p:txBody>
      </p:sp>
      <p:pic>
        <p:nvPicPr>
          <p:cNvPr id="4" name="Picture 4" descr="ferryfire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52600" y="3118723"/>
            <a:ext cx="5836104" cy="318398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2712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381000"/>
            <a:ext cx="8458200" cy="3970318"/>
          </a:xfrm>
          <a:prstGeom prst="rect">
            <a:avLst/>
          </a:prstGeom>
          <a:noFill/>
        </p:spPr>
        <p:txBody>
          <a:bodyPr wrap="square" rtlCol="0">
            <a:spAutoFit/>
          </a:bodyPr>
          <a:lstStyle/>
          <a:p>
            <a:pPr lvl="0"/>
            <a:r>
              <a:rPr lang="en-GB" b="1" i="1" dirty="0">
                <a:solidFill>
                  <a:srgbClr val="FF0000"/>
                </a:solidFill>
              </a:rPr>
              <a:t>Has your department responded to a commercial boat fire for vessels between 100-500 ft.?</a:t>
            </a:r>
            <a:endParaRPr lang="en-US" b="1" i="1" dirty="0">
              <a:solidFill>
                <a:srgbClr val="FF0000"/>
              </a:solidFill>
            </a:endParaRPr>
          </a:p>
          <a:p>
            <a:pPr lvl="0"/>
            <a:r>
              <a:rPr lang="en-GB" b="1" dirty="0" smtClean="0"/>
              <a:t>A few in </a:t>
            </a:r>
            <a:r>
              <a:rPr lang="en-GB" b="1" dirty="0"/>
              <a:t>Cook Inlet </a:t>
            </a:r>
            <a:r>
              <a:rPr lang="en-GB" b="1" dirty="0" smtClean="0"/>
              <a:t>have </a:t>
            </a:r>
            <a:r>
              <a:rPr lang="en-GB" b="1" dirty="0"/>
              <a:t>reported to have responded to a Marine Fire on this size vessel, however EMS calls have </a:t>
            </a:r>
            <a:r>
              <a:rPr lang="en-GB" b="1" dirty="0" smtClean="0"/>
              <a:t>occurred</a:t>
            </a:r>
            <a:r>
              <a:rPr lang="en-GB" b="1" dirty="0"/>
              <a:t> </a:t>
            </a:r>
            <a:r>
              <a:rPr lang="en-GB" b="1" dirty="0" smtClean="0"/>
              <a:t>at a much higher frequency. </a:t>
            </a:r>
            <a:endParaRPr lang="en-US" dirty="0"/>
          </a:p>
          <a:p>
            <a:r>
              <a:rPr lang="en-GB" b="1" dirty="0"/>
              <a:t> </a:t>
            </a:r>
            <a:endParaRPr lang="en-US" dirty="0" smtClean="0"/>
          </a:p>
          <a:p>
            <a:r>
              <a:rPr lang="en-GB" b="1" i="1" dirty="0" smtClean="0">
                <a:solidFill>
                  <a:srgbClr val="FF0000"/>
                </a:solidFill>
              </a:rPr>
              <a:t>Has </a:t>
            </a:r>
            <a:r>
              <a:rPr lang="en-GB" b="1" i="1" dirty="0">
                <a:solidFill>
                  <a:srgbClr val="FF0000"/>
                </a:solidFill>
              </a:rPr>
              <a:t>your department responded to a small commercial boat (&lt;100 ft.) fire or recreational boat fire?</a:t>
            </a:r>
            <a:endParaRPr lang="en-US" b="1" i="1" dirty="0">
              <a:solidFill>
                <a:srgbClr val="FF0000"/>
              </a:solidFill>
            </a:endParaRPr>
          </a:p>
          <a:p>
            <a:pPr lvl="0"/>
            <a:r>
              <a:rPr lang="en-GB" b="1" dirty="0"/>
              <a:t>Yes. All departments responding </a:t>
            </a:r>
            <a:r>
              <a:rPr lang="en-GB" b="1" dirty="0" smtClean="0"/>
              <a:t> to the survey that </a:t>
            </a:r>
            <a:r>
              <a:rPr lang="en-GB" b="1" dirty="0"/>
              <a:t>have a marine or boat storage yard have responded to small boat fires and EMS calls.</a:t>
            </a:r>
            <a:endParaRPr lang="en-US" dirty="0"/>
          </a:p>
          <a:p>
            <a:r>
              <a:rPr lang="en-GB" b="1" dirty="0"/>
              <a:t> </a:t>
            </a:r>
            <a:r>
              <a:rPr lang="en-GB" dirty="0" smtClean="0"/>
              <a:t>Example </a:t>
            </a:r>
            <a:r>
              <a:rPr lang="en-GB" dirty="0"/>
              <a:t>of EMS calls in Cook Inlet response; this one is from </a:t>
            </a:r>
            <a:r>
              <a:rPr lang="en-GB" dirty="0" smtClean="0"/>
              <a:t>Homer.</a:t>
            </a:r>
            <a:endParaRPr lang="en-US" dirty="0"/>
          </a:p>
          <a:p>
            <a:r>
              <a:rPr lang="en-GB" b="1" dirty="0"/>
              <a:t>m</a:t>
            </a:r>
            <a:r>
              <a:rPr lang="en-GB" b="1" dirty="0" smtClean="0"/>
              <a:t>any </a:t>
            </a:r>
            <a:r>
              <a:rPr lang="en-GB" b="1" dirty="0"/>
              <a:t>times, including cruise ships, the State Ferries and private </a:t>
            </a:r>
            <a:r>
              <a:rPr lang="en-GB" b="1" dirty="0" smtClean="0"/>
              <a:t> vessels</a:t>
            </a:r>
            <a:r>
              <a:rPr lang="en-GB" b="1" dirty="0"/>
              <a:t>. Each </a:t>
            </a:r>
            <a:r>
              <a:rPr lang="en-GB" b="1" dirty="0" smtClean="0"/>
              <a:t>is </a:t>
            </a:r>
            <a:r>
              <a:rPr lang="en-GB" b="1" dirty="0"/>
              <a:t>handled in cooperation with the </a:t>
            </a:r>
            <a:r>
              <a:rPr lang="en-GB" b="1" dirty="0" err="1"/>
              <a:t>Harbor</a:t>
            </a:r>
            <a:r>
              <a:rPr lang="en-GB" b="1" dirty="0"/>
              <a:t> </a:t>
            </a:r>
            <a:r>
              <a:rPr lang="en-GB" b="1" dirty="0" smtClean="0"/>
              <a:t>Officers, port authorities and vessel operators. Some have had to </a:t>
            </a:r>
            <a:r>
              <a:rPr lang="en-GB" b="1" dirty="0"/>
              <a:t>use </a:t>
            </a:r>
            <a:r>
              <a:rPr lang="en-GB" b="1" dirty="0" smtClean="0"/>
              <a:t>a dock-side </a:t>
            </a:r>
            <a:r>
              <a:rPr lang="en-GB" b="1" dirty="0"/>
              <a:t>crane to lift the </a:t>
            </a:r>
            <a:r>
              <a:rPr lang="en-GB" b="1" dirty="0" smtClean="0"/>
              <a:t>patient </a:t>
            </a:r>
            <a:r>
              <a:rPr lang="en-GB" b="1" dirty="0"/>
              <a:t>on a Stokes to the dock for access</a:t>
            </a:r>
            <a:r>
              <a:rPr lang="en-GB" b="1" dirty="0" smtClean="0"/>
              <a:t>. Most use a ships </a:t>
            </a:r>
            <a:r>
              <a:rPr lang="en-GB" b="1" dirty="0" err="1" smtClean="0"/>
              <a:t>accomodation</a:t>
            </a:r>
            <a:r>
              <a:rPr lang="en-GB" b="1" dirty="0" smtClean="0"/>
              <a:t> ladder if tide permits.</a:t>
            </a:r>
            <a:r>
              <a:rPr lang="en-GB" b="1" dirty="0"/>
              <a:t>	</a:t>
            </a:r>
            <a:r>
              <a:rPr lang="en-GB" dirty="0" smtClean="0"/>
              <a:t>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29000" y="4267200"/>
            <a:ext cx="4419600" cy="2438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0540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609600" y="228600"/>
            <a:ext cx="8153400" cy="2031325"/>
          </a:xfrm>
          <a:prstGeom prst="rect">
            <a:avLst/>
          </a:prstGeom>
        </p:spPr>
        <p:txBody>
          <a:bodyPr wrap="square">
            <a:spAutoFit/>
          </a:bodyPr>
          <a:lstStyle/>
          <a:p>
            <a:r>
              <a:rPr lang="en-GB" b="1" i="1" dirty="0">
                <a:solidFill>
                  <a:srgbClr val="FF0000"/>
                </a:solidFill>
              </a:rPr>
              <a:t>On a scale of 1-10, with 10 being very prepared, how prepared do you feel your department is to respond to a ship fire? Greater than 100’ LOA</a:t>
            </a:r>
            <a:endParaRPr lang="en-US" b="1" i="1" dirty="0">
              <a:solidFill>
                <a:srgbClr val="FF0000"/>
              </a:solidFill>
            </a:endParaRPr>
          </a:p>
          <a:p>
            <a:r>
              <a:rPr lang="en-GB" b="1" dirty="0"/>
              <a:t>   A.	The average score was 3.5. Higher ratings were 5 and lower were 1. There 	is a good and solid reason for these ratings and it is the correct and honest 	ranking. The outcome, while not surprising is something the MFF 	workgroup and other avenues with private sector (Salvage companies &amp; 	training) can overcome. </a:t>
            </a:r>
            <a:endParaRPr lang="en-US" dirty="0"/>
          </a:p>
        </p:txBody>
      </p:sp>
      <p:pic>
        <p:nvPicPr>
          <p:cNvPr id="7" name="Picture 2" descr="C:\Users\tayl0w\Pictures\Fire Instruction\0197.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01993" y="2259925"/>
            <a:ext cx="4568613" cy="41324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2363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04800" y="228600"/>
            <a:ext cx="8534400" cy="5355312"/>
          </a:xfrm>
          <a:prstGeom prst="rect">
            <a:avLst/>
          </a:prstGeom>
          <a:noFill/>
        </p:spPr>
        <p:txBody>
          <a:bodyPr wrap="square" rtlCol="0">
            <a:spAutoFit/>
          </a:bodyPr>
          <a:lstStyle/>
          <a:p>
            <a:r>
              <a:rPr lang="en-GB" b="1" dirty="0"/>
              <a:t>While the number </a:t>
            </a:r>
            <a:r>
              <a:rPr lang="en-GB" b="1" dirty="0" smtClean="0"/>
              <a:t>who responded was </a:t>
            </a:r>
            <a:r>
              <a:rPr lang="en-GB" b="1" dirty="0"/>
              <a:t>higher for vessels less than 100’ length, the </a:t>
            </a:r>
            <a:r>
              <a:rPr lang="en-GB" b="1" dirty="0" smtClean="0"/>
              <a:t>responses </a:t>
            </a:r>
            <a:r>
              <a:rPr lang="en-GB" b="1" dirty="0"/>
              <a:t>were very low to </a:t>
            </a:r>
            <a:r>
              <a:rPr lang="en-GB" b="1" dirty="0" smtClean="0"/>
              <a:t>a high of </a:t>
            </a:r>
            <a:r>
              <a:rPr lang="en-GB" b="1" dirty="0"/>
              <a:t>8. It must be noted that the smaller </a:t>
            </a:r>
            <a:r>
              <a:rPr lang="en-GB" b="1" dirty="0" smtClean="0"/>
              <a:t>departments </a:t>
            </a:r>
            <a:r>
              <a:rPr lang="en-GB" b="1" dirty="0"/>
              <a:t>have in some cases many small boats and a </a:t>
            </a:r>
            <a:r>
              <a:rPr lang="en-GB" b="1" dirty="0" err="1" smtClean="0"/>
              <a:t>harbor</a:t>
            </a:r>
            <a:r>
              <a:rPr lang="en-GB" b="1" dirty="0"/>
              <a:t>. Major </a:t>
            </a:r>
            <a:r>
              <a:rPr lang="en-GB" b="1" dirty="0" smtClean="0"/>
              <a:t>shipping </a:t>
            </a:r>
            <a:r>
              <a:rPr lang="en-GB" b="1" dirty="0"/>
              <a:t>berths </a:t>
            </a:r>
            <a:r>
              <a:rPr lang="en-GB" b="1" dirty="0" smtClean="0"/>
              <a:t>in </a:t>
            </a:r>
            <a:r>
              <a:rPr lang="en-GB" b="1" dirty="0"/>
              <a:t>Cook Inlet for the most </a:t>
            </a:r>
            <a:r>
              <a:rPr lang="en-GB" b="1" dirty="0" smtClean="0"/>
              <a:t>part do not, </a:t>
            </a:r>
            <a:r>
              <a:rPr lang="en-GB" b="1" dirty="0"/>
              <a:t>thus the smaller </a:t>
            </a:r>
            <a:r>
              <a:rPr lang="en-GB" b="1" dirty="0" smtClean="0"/>
              <a:t>departments </a:t>
            </a:r>
            <a:r>
              <a:rPr lang="en-GB" b="1" dirty="0"/>
              <a:t>were reported to be much more comfortable in fighting these </a:t>
            </a:r>
            <a:r>
              <a:rPr lang="en-GB" b="1" dirty="0" smtClean="0"/>
              <a:t>type </a:t>
            </a:r>
            <a:r>
              <a:rPr lang="en-GB" b="1" dirty="0"/>
              <a:t>fires. This would include fuelling docks, fires in slips and fishing  </a:t>
            </a:r>
            <a:r>
              <a:rPr lang="en-GB" b="1" dirty="0" smtClean="0"/>
              <a:t>vessel fires </a:t>
            </a:r>
            <a:r>
              <a:rPr lang="en-GB" b="1" dirty="0"/>
              <a:t>in port.</a:t>
            </a:r>
            <a:endParaRPr lang="en-US" dirty="0"/>
          </a:p>
          <a:p>
            <a:r>
              <a:rPr lang="en-GB" b="1" dirty="0"/>
              <a:t> </a:t>
            </a:r>
            <a:endParaRPr lang="en-US" dirty="0" smtClean="0"/>
          </a:p>
          <a:p>
            <a:r>
              <a:rPr lang="en-GB" b="1" i="1" dirty="0" smtClean="0">
                <a:solidFill>
                  <a:srgbClr val="FF0000"/>
                </a:solidFill>
              </a:rPr>
              <a:t>Would </a:t>
            </a:r>
            <a:r>
              <a:rPr lang="en-GB" b="1" i="1" dirty="0">
                <a:solidFill>
                  <a:srgbClr val="FF0000"/>
                </a:solidFill>
              </a:rPr>
              <a:t>you feel comfortable sending your firefighters on board a ship to </a:t>
            </a:r>
            <a:r>
              <a:rPr lang="en-GB" b="1" i="1" dirty="0" smtClean="0">
                <a:solidFill>
                  <a:srgbClr val="FF0000"/>
                </a:solidFill>
              </a:rPr>
              <a:t>respond </a:t>
            </a:r>
            <a:r>
              <a:rPr lang="en-GB" b="1" i="1" dirty="0">
                <a:solidFill>
                  <a:srgbClr val="FF0000"/>
                </a:solidFill>
              </a:rPr>
              <a:t>to 	</a:t>
            </a:r>
            <a:r>
              <a:rPr lang="en-GB" b="1" i="1" dirty="0" smtClean="0">
                <a:solidFill>
                  <a:srgbClr val="FF0000"/>
                </a:solidFill>
              </a:rPr>
              <a:t>a </a:t>
            </a:r>
            <a:r>
              <a:rPr lang="en-GB" b="1" i="1" dirty="0">
                <a:solidFill>
                  <a:srgbClr val="FF0000"/>
                </a:solidFill>
              </a:rPr>
              <a:t>deck or engine room fire</a:t>
            </a:r>
            <a:r>
              <a:rPr lang="en-GB" b="1" i="1" dirty="0" smtClean="0">
                <a:solidFill>
                  <a:srgbClr val="FF0000"/>
                </a:solidFill>
              </a:rPr>
              <a:t>?</a:t>
            </a:r>
            <a:endParaRPr lang="en-US" b="1" i="1" dirty="0" smtClean="0">
              <a:solidFill>
                <a:srgbClr val="FF0000"/>
              </a:solidFill>
            </a:endParaRPr>
          </a:p>
          <a:p>
            <a:r>
              <a:rPr lang="en-GB" b="1" i="1" dirty="0" smtClean="0">
                <a:solidFill>
                  <a:srgbClr val="FF0000"/>
                </a:solidFill>
              </a:rPr>
              <a:t> </a:t>
            </a:r>
            <a:r>
              <a:rPr lang="en-GB" b="1" dirty="0" smtClean="0"/>
              <a:t>A. In </a:t>
            </a:r>
            <a:r>
              <a:rPr lang="en-GB" b="1" dirty="0"/>
              <a:t>general the answer was </a:t>
            </a:r>
            <a:r>
              <a:rPr lang="en-GB" b="1" i="1" u="sng" dirty="0"/>
              <a:t>not comfortable at all </a:t>
            </a:r>
            <a:r>
              <a:rPr lang="en-GB" b="1" dirty="0"/>
              <a:t>at their current MFF </a:t>
            </a:r>
            <a:r>
              <a:rPr lang="en-GB" b="1" dirty="0" smtClean="0"/>
              <a:t> training </a:t>
            </a:r>
            <a:r>
              <a:rPr lang="en-GB" b="1" dirty="0"/>
              <a:t>level. Some said yes with “the right company level officers’ to a </a:t>
            </a:r>
            <a:r>
              <a:rPr lang="en-GB" b="1" dirty="0" smtClean="0"/>
              <a:t>level </a:t>
            </a:r>
            <a:r>
              <a:rPr lang="en-GB" b="1" dirty="0"/>
              <a:t>equal to their training.</a:t>
            </a:r>
            <a:endParaRPr lang="en-US" b="1" dirty="0"/>
          </a:p>
          <a:p>
            <a:r>
              <a:rPr lang="en-GB" b="1" dirty="0"/>
              <a:t> </a:t>
            </a:r>
            <a:endParaRPr lang="en-US" dirty="0" smtClean="0"/>
          </a:p>
          <a:p>
            <a:r>
              <a:rPr lang="en-GB" b="1" i="1" dirty="0" smtClean="0">
                <a:solidFill>
                  <a:srgbClr val="FF0000"/>
                </a:solidFill>
              </a:rPr>
              <a:t>Is </a:t>
            </a:r>
            <a:r>
              <a:rPr lang="en-GB" b="1" i="1" dirty="0">
                <a:solidFill>
                  <a:srgbClr val="FF0000"/>
                </a:solidFill>
              </a:rPr>
              <a:t>your department as a whole familiar with NFPA 1405 Guidelines or NFPA </a:t>
            </a:r>
            <a:r>
              <a:rPr lang="en-GB" b="1" i="1" dirty="0" smtClean="0">
                <a:solidFill>
                  <a:srgbClr val="FF0000"/>
                </a:solidFill>
              </a:rPr>
              <a:t>1005 </a:t>
            </a:r>
            <a:r>
              <a:rPr lang="en-GB" b="1" i="1" dirty="0">
                <a:solidFill>
                  <a:srgbClr val="FF0000"/>
                </a:solidFill>
              </a:rPr>
              <a:t>Standards</a:t>
            </a:r>
            <a:r>
              <a:rPr lang="en-GB" b="1" i="1" dirty="0" smtClean="0">
                <a:solidFill>
                  <a:srgbClr val="FF0000"/>
                </a:solidFill>
              </a:rPr>
              <a:t>?</a:t>
            </a:r>
            <a:endParaRPr lang="en-US" b="1" i="1" dirty="0" smtClean="0">
              <a:solidFill>
                <a:srgbClr val="FF0000"/>
              </a:solidFill>
            </a:endParaRPr>
          </a:p>
          <a:p>
            <a:r>
              <a:rPr lang="en-GB" b="1" dirty="0" smtClean="0"/>
              <a:t> A.  No</a:t>
            </a:r>
            <a:r>
              <a:rPr lang="en-GB" b="1" dirty="0"/>
              <a:t>, not as a whole or inter department training program. Some 	</a:t>
            </a:r>
            <a:r>
              <a:rPr lang="en-GB" b="1" dirty="0" smtClean="0"/>
              <a:t>departments </a:t>
            </a:r>
            <a:r>
              <a:rPr lang="en-GB" b="1" dirty="0"/>
              <a:t>have sent some of their firefighters to speciality schools such </a:t>
            </a:r>
            <a:r>
              <a:rPr lang="en-GB" b="1" dirty="0" smtClean="0"/>
              <a:t>as </a:t>
            </a:r>
            <a:r>
              <a:rPr lang="en-GB" b="1" dirty="0"/>
              <a:t>Texas A&amp;M Marine Firefighting.  Some have also sent a couple to the </a:t>
            </a:r>
            <a:r>
              <a:rPr lang="en-GB" b="1" dirty="0" smtClean="0"/>
              <a:t>Alaska </a:t>
            </a:r>
            <a:r>
              <a:rPr lang="en-GB" b="1" dirty="0"/>
              <a:t>Marine FF symposium as well.  State certification should greatly </a:t>
            </a:r>
            <a:r>
              <a:rPr lang="en-GB" b="1" dirty="0" smtClean="0"/>
              <a:t>assist </a:t>
            </a:r>
            <a:r>
              <a:rPr lang="en-GB" b="1" dirty="0"/>
              <a:t>in this endeavour.</a:t>
            </a:r>
            <a:endParaRPr lang="en-US" dirty="0"/>
          </a:p>
          <a:p>
            <a:r>
              <a:rPr lang="en-GB" b="1" dirty="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0523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304800"/>
            <a:ext cx="8305800" cy="4708981"/>
          </a:xfrm>
          <a:prstGeom prst="rect">
            <a:avLst/>
          </a:prstGeom>
          <a:noFill/>
        </p:spPr>
        <p:txBody>
          <a:bodyPr wrap="square" rtlCol="0">
            <a:spAutoFit/>
          </a:bodyPr>
          <a:lstStyle/>
          <a:p>
            <a:r>
              <a:rPr lang="en-GB" sz="2000" b="1" i="1" dirty="0"/>
              <a:t>Conclusion:</a:t>
            </a:r>
            <a:endParaRPr lang="en-US" sz="2000" dirty="0"/>
          </a:p>
          <a:p>
            <a:r>
              <a:rPr lang="en-GB" sz="2000" i="1" dirty="0"/>
              <a:t>Cook Inlet Fire Departments </a:t>
            </a:r>
            <a:r>
              <a:rPr lang="en-GB" sz="2000" i="1" u="sng" dirty="0"/>
              <a:t>are not ready as a whole to deal with a ship fire</a:t>
            </a:r>
            <a:r>
              <a:rPr lang="en-GB" sz="2000" i="1" dirty="0"/>
              <a:t>. Some are prepared to deal with smaller boat fires and do so on a regular basis. All </a:t>
            </a:r>
            <a:r>
              <a:rPr lang="en-GB" sz="2000" i="1" dirty="0" smtClean="0"/>
              <a:t>are </a:t>
            </a:r>
            <a:r>
              <a:rPr lang="en-GB" sz="2000" i="1" dirty="0"/>
              <a:t>capable of EMS response to vessels for extrication to local hospitals and advance treatment. As a point of interest </a:t>
            </a:r>
            <a:r>
              <a:rPr lang="en-GB" sz="2000" i="1" dirty="0" smtClean="0"/>
              <a:t>most </a:t>
            </a:r>
            <a:r>
              <a:rPr lang="en-GB" sz="2000" i="1" dirty="0"/>
              <a:t>of the smaller departments and all </a:t>
            </a:r>
            <a:r>
              <a:rPr lang="en-GB" sz="2000" i="1" dirty="0" smtClean="0"/>
              <a:t>in general are very competent in EMS and </a:t>
            </a:r>
            <a:r>
              <a:rPr lang="en-GB" sz="2000" i="1" dirty="0"/>
              <a:t>have excellent EMS qualifications, far exceeding the size of their department and what one would expect nationally. </a:t>
            </a:r>
            <a:r>
              <a:rPr lang="en-GB" sz="2000" i="1" dirty="0" smtClean="0"/>
              <a:t>The good news is they are not that far behind many, </a:t>
            </a:r>
            <a:r>
              <a:rPr lang="en-GB" sz="2000" i="1" dirty="0" err="1" smtClean="0"/>
              <a:t>iof</a:t>
            </a:r>
            <a:r>
              <a:rPr lang="en-GB" sz="2000" i="1" dirty="0" smtClean="0"/>
              <a:t> not most of the lower 48 coastal departments, including some mega departments who are now just getting into some good training. This is a goal that is not out of reach to achieve. By virtue of the Symposium being held in Valdez for many years we have seen a department that could not and would not respond to a ship fire, to one that the vast majority of members are better trained than some nameless departments south who are bigger-to the tune of about 6 million people bigger. It can be done!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5743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490210"/>
            <a:ext cx="9144000" cy="682499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3" name="Rectangle 3"/>
          <p:cNvSpPr>
            <a:spLocks noChangeArrowheads="1"/>
          </p:cNvSpPr>
          <p:nvPr/>
        </p:nvSpPr>
        <p:spPr bwMode="auto">
          <a:xfrm>
            <a:off x="152400" y="-33010"/>
            <a:ext cx="8991599" cy="5232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n-US" altLang="en-US" sz="2800" b="1" i="0" u="sng" strike="noStrike" cap="none" normalizeH="0" baseline="0" dirty="0" smtClean="0">
                <a:ln>
                  <a:noFill/>
                </a:ln>
                <a:solidFill>
                  <a:srgbClr val="0000CC"/>
                </a:solidFill>
                <a:effectLst/>
                <a:latin typeface="Geneva"/>
                <a:cs typeface="Arial" pitchFamily="34" charset="0"/>
                <a:hlinkClick r:id="rId3"/>
              </a:rPr>
              <a:t>M/V </a:t>
            </a:r>
            <a:r>
              <a:rPr kumimoji="0" lang="en-US" altLang="en-US" sz="2800" b="1" i="0" u="sng" strike="noStrike" cap="none" normalizeH="0" baseline="0" dirty="0" err="1" smtClean="0">
                <a:ln>
                  <a:noFill/>
                </a:ln>
                <a:solidFill>
                  <a:srgbClr val="0000CC"/>
                </a:solidFill>
                <a:effectLst/>
                <a:latin typeface="Geneva"/>
                <a:cs typeface="Arial" pitchFamily="34" charset="0"/>
                <a:hlinkClick r:id="rId3"/>
              </a:rPr>
              <a:t>Hanjin</a:t>
            </a:r>
            <a:r>
              <a:rPr kumimoji="0" lang="en-US" altLang="en-US" sz="2800" b="1" i="0" u="sng" strike="noStrike" cap="none" normalizeH="0" baseline="0" dirty="0" smtClean="0">
                <a:ln>
                  <a:noFill/>
                </a:ln>
                <a:solidFill>
                  <a:srgbClr val="0000CC"/>
                </a:solidFill>
                <a:effectLst/>
                <a:latin typeface="Geneva"/>
                <a:cs typeface="Arial" pitchFamily="34" charset="0"/>
                <a:hlinkClick r:id="rId3"/>
              </a:rPr>
              <a:t> Pennsylvania</a:t>
            </a:r>
            <a:endParaRPr kumimoji="0" lang="en-US" alt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5276247"/>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304800"/>
            <a:ext cx="7620000" cy="1200329"/>
          </a:xfrm>
          <a:prstGeom prst="rect">
            <a:avLst/>
          </a:prstGeom>
          <a:noFill/>
        </p:spPr>
        <p:txBody>
          <a:bodyPr wrap="square" rtlCol="0">
            <a:spAutoFit/>
          </a:bodyPr>
          <a:lstStyle/>
          <a:p>
            <a:r>
              <a:rPr lang="en-GB" i="1" dirty="0"/>
              <a:t>EMS responses in Cook Inlet have included AMS Ferry, Passenger Vessels, fishing vessels and other types of vessels. Some coordinate with the local port authority to coordinate medivac and other smaller departments deal with response solely on their own</a:t>
            </a:r>
            <a:r>
              <a:rPr lang="en-GB" i="1" dirty="0" smtClean="0"/>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1505129"/>
            <a:ext cx="5334000" cy="5143321"/>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797333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function of a MFF Workgroup?</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The Mission Statement of the MFF workgroup defines the Scope of Work to achieve.</a:t>
            </a:r>
          </a:p>
          <a:p>
            <a:pPr marL="0" indent="0">
              <a:buNone/>
            </a:pPr>
            <a:endParaRPr lang="en-US" sz="2400" dirty="0"/>
          </a:p>
          <a:p>
            <a:pPr>
              <a:buFont typeface="Wingdings" panose="05000000000000000000" pitchFamily="2" charset="2"/>
              <a:buChar char="ü"/>
            </a:pPr>
            <a:r>
              <a:rPr lang="en-US" sz="2400" b="1" i="1" dirty="0" smtClean="0">
                <a:solidFill>
                  <a:srgbClr val="FF0000"/>
                </a:solidFill>
              </a:rPr>
              <a:t>Safety of firefighters responding to a Marine Incident.</a:t>
            </a:r>
          </a:p>
          <a:p>
            <a:pPr>
              <a:buFont typeface="Wingdings" panose="05000000000000000000" pitchFamily="2" charset="2"/>
              <a:buChar char="ü"/>
            </a:pPr>
            <a:r>
              <a:rPr lang="en-US" sz="2400" b="1" i="1" dirty="0" smtClean="0">
                <a:solidFill>
                  <a:srgbClr val="FF0000"/>
                </a:solidFill>
              </a:rPr>
              <a:t>Safety of life and property for Industry and the Public</a:t>
            </a:r>
          </a:p>
          <a:p>
            <a:pPr>
              <a:buFont typeface="Wingdings" panose="05000000000000000000" pitchFamily="2" charset="2"/>
              <a:buChar char="ü"/>
            </a:pPr>
            <a:r>
              <a:rPr lang="en-US" sz="2400" b="1" i="1" dirty="0" smtClean="0">
                <a:solidFill>
                  <a:srgbClr val="FF0000"/>
                </a:solidFill>
              </a:rPr>
              <a:t>To use Subject Matter Expertise and teamwork to set a standard for exemplary response utilizing all available means and best practices.</a:t>
            </a:r>
          </a:p>
          <a:p>
            <a:pPr>
              <a:buFont typeface="Wingdings" panose="05000000000000000000" pitchFamily="2" charset="2"/>
              <a:buChar char="ü"/>
            </a:pPr>
            <a:r>
              <a:rPr lang="en-US" sz="2400" b="1" i="1" dirty="0" smtClean="0">
                <a:solidFill>
                  <a:srgbClr val="FF0000"/>
                </a:solidFill>
              </a:rPr>
              <a:t>Striving for Continuous Improvement</a:t>
            </a:r>
            <a:endParaRPr lang="en-US" sz="2400" b="1" i="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4773625"/>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33400" y="381000"/>
            <a:ext cx="8229600" cy="1200329"/>
          </a:xfrm>
          <a:prstGeom prst="rect">
            <a:avLst/>
          </a:prstGeom>
          <a:noFill/>
        </p:spPr>
        <p:txBody>
          <a:bodyPr wrap="square" rtlCol="0">
            <a:spAutoFit/>
          </a:bodyPr>
          <a:lstStyle/>
          <a:p>
            <a:r>
              <a:rPr lang="en-GB" i="1" dirty="0"/>
              <a:t>All departments in Cook Inlet are interested in more Marine specific fire training but all are also constrained by budgets as well.</a:t>
            </a:r>
            <a:endParaRPr lang="en-US" dirty="0"/>
          </a:p>
          <a:p>
            <a:r>
              <a:rPr lang="en-GB" i="1" dirty="0"/>
              <a:t>All departments would like to see more MFF drills, either hands on or planning exercise drills</a:t>
            </a:r>
            <a:r>
              <a:rPr lang="en-GB" i="1" dirty="0" smtClean="0"/>
              <a:t>.</a:t>
            </a:r>
            <a:endParaRPr lang="en-US" dirty="0"/>
          </a:p>
        </p:txBody>
      </p:sp>
      <p:pic>
        <p:nvPicPr>
          <p:cNvPr id="6146" name="Picture 2" descr="C:\Users\tayl0w\Pictures\MFF Symp Galveston\100_026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58081" y="1583240"/>
            <a:ext cx="6980237" cy="463631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0253843"/>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228600"/>
            <a:ext cx="8686800" cy="5386090"/>
          </a:xfrm>
          <a:prstGeom prst="rect">
            <a:avLst/>
          </a:prstGeom>
          <a:noFill/>
        </p:spPr>
        <p:txBody>
          <a:bodyPr wrap="square" rtlCol="0">
            <a:spAutoFit/>
          </a:bodyPr>
          <a:lstStyle/>
          <a:p>
            <a:r>
              <a:rPr lang="en-GB" sz="3200" b="1" i="1" dirty="0"/>
              <a:t>Recommendations:</a:t>
            </a:r>
            <a:endParaRPr lang="en-US" sz="3200" dirty="0"/>
          </a:p>
          <a:p>
            <a:r>
              <a:rPr lang="en-GB" sz="2400" i="1" dirty="0"/>
              <a:t>Alaska is almost totally dependent on shipping to receive its daily necessities and totally dependent on shipping for exporting its natural resources. Closing a port for a fire is almost not an option for a long period of time. Industry expects, naively, that a full response is coming when 911 is called as it is in some of the larger ports they frequent. Captains of oceangoing ships do not have the crew size to fight a sustained fire of any size for a prolonged period and you will find most non US flag vessels even less able.</a:t>
            </a:r>
            <a:endParaRPr lang="en-US" sz="2400" dirty="0"/>
          </a:p>
          <a:p>
            <a:r>
              <a:rPr lang="en-GB" sz="2400" i="1" dirty="0"/>
              <a:t>  </a:t>
            </a:r>
            <a:endParaRPr lang="en-GB" sz="2400" i="1" dirty="0" smtClean="0"/>
          </a:p>
          <a:p>
            <a:r>
              <a:rPr lang="en-GB" sz="2400" i="1" dirty="0" smtClean="0"/>
              <a:t>To </a:t>
            </a:r>
            <a:r>
              <a:rPr lang="en-GB" sz="2400" i="1" dirty="0"/>
              <a:t>correct the above GAPs, the following are highly recommended action items that the MFF workgroup accomplish. These are not short term solutions but will require a long term planned attack of the problem with follow-up.</a:t>
            </a:r>
            <a:endParaRPr lang="en-US"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73252801"/>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0" y="304800"/>
            <a:ext cx="8610600" cy="6124754"/>
          </a:xfrm>
          <a:prstGeom prst="rect">
            <a:avLst/>
          </a:prstGeom>
          <a:noFill/>
        </p:spPr>
        <p:txBody>
          <a:bodyPr wrap="square" rtlCol="0">
            <a:spAutoFit/>
          </a:bodyPr>
          <a:lstStyle/>
          <a:p>
            <a:pPr marL="285750" lvl="0" indent="-285750">
              <a:buFont typeface="Arial" panose="020B0604020202020204" pitchFamily="34" charset="0"/>
              <a:buChar char="•"/>
            </a:pPr>
            <a:r>
              <a:rPr lang="en-GB" sz="2800" i="1" dirty="0"/>
              <a:t>Departments that have ships calling in their port or anchor in their port should investigate all available Grant monies for training</a:t>
            </a:r>
            <a:r>
              <a:rPr lang="en-GB" sz="2800" i="1" dirty="0" smtClean="0"/>
              <a:t>.</a:t>
            </a:r>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GB" sz="2800" i="1" dirty="0"/>
              <a:t>Mutual Aid departments to the above should conduct drills with their MOU departments specifically on MFF</a:t>
            </a:r>
            <a:r>
              <a:rPr lang="en-GB" sz="2800" i="1" dirty="0" smtClean="0"/>
              <a:t>.</a:t>
            </a:r>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GB" sz="2800" i="1" dirty="0"/>
              <a:t>Departments should attempt to include monies in their budget for MFF drills</a:t>
            </a:r>
            <a:r>
              <a:rPr lang="en-GB" sz="2800" i="1" dirty="0" smtClean="0"/>
              <a:t>.</a:t>
            </a:r>
          </a:p>
          <a:p>
            <a:pPr marL="285750" lvl="0" indent="-285750">
              <a:buFont typeface="Arial" panose="020B0604020202020204" pitchFamily="34" charset="0"/>
              <a:buChar char="•"/>
            </a:pPr>
            <a:endParaRPr lang="en-US" sz="2800" dirty="0"/>
          </a:p>
          <a:p>
            <a:pPr marL="285750" lvl="0" indent="-285750">
              <a:buFont typeface="Arial" panose="020B0604020202020204" pitchFamily="34" charset="0"/>
              <a:buChar char="•"/>
            </a:pPr>
            <a:r>
              <a:rPr lang="en-GB" sz="2800" i="1" dirty="0"/>
              <a:t>Departments </a:t>
            </a:r>
            <a:r>
              <a:rPr lang="en-GB" sz="2800" i="1" dirty="0" smtClean="0"/>
              <a:t>are </a:t>
            </a:r>
            <a:r>
              <a:rPr lang="en-GB" sz="2800" i="1" dirty="0" err="1" smtClean="0"/>
              <a:t>encourged</a:t>
            </a:r>
            <a:r>
              <a:rPr lang="en-GB" sz="2800" i="1" dirty="0" smtClean="0"/>
              <a:t> </a:t>
            </a:r>
            <a:r>
              <a:rPr lang="en-GB" sz="2800" i="1" dirty="0"/>
              <a:t>to coordinate directly with Salvage Response Organizations regarding consent agreements, training and coordinating a public and private response to the benefit of industry users.</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878864"/>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304800"/>
            <a:ext cx="8305800" cy="6524863"/>
          </a:xfrm>
          <a:prstGeom prst="rect">
            <a:avLst/>
          </a:prstGeom>
          <a:noFill/>
        </p:spPr>
        <p:txBody>
          <a:bodyPr wrap="square" rtlCol="0">
            <a:spAutoFit/>
          </a:bodyPr>
          <a:lstStyle/>
          <a:p>
            <a:pPr marL="285750" lvl="0" indent="-285750">
              <a:buFont typeface="Arial" panose="020B0604020202020204" pitchFamily="34" charset="0"/>
              <a:buChar char="•"/>
            </a:pPr>
            <a:r>
              <a:rPr lang="en-GB" sz="2000" b="1" dirty="0"/>
              <a:t>Coordination must be made with the USCG, State, MFF Workgroup, Local and Private entities to conduct at least yearly, a Marine Firefighting Table-Top exercise. These are conducted throughout the lower 48 in ports facilitating ships and are usually sponsored by the USCG. They consist of</a:t>
            </a:r>
            <a:r>
              <a:rPr lang="en-GB" sz="2000" b="1" dirty="0" smtClean="0"/>
              <a:t>:</a:t>
            </a:r>
          </a:p>
          <a:p>
            <a:pPr marL="285750" lvl="0" indent="-285750">
              <a:buFont typeface="Arial" panose="020B0604020202020204" pitchFamily="34" charset="0"/>
              <a:buChar char="•"/>
            </a:pPr>
            <a:endParaRPr lang="en-US" sz="2000" b="1" dirty="0">
              <a:solidFill>
                <a:srgbClr val="FF0000"/>
              </a:solidFill>
            </a:endParaRPr>
          </a:p>
          <a:p>
            <a:pPr marL="285750" lvl="0" indent="-285750">
              <a:buFont typeface="Wingdings" panose="05000000000000000000" pitchFamily="2" charset="2"/>
              <a:buChar char="Ø"/>
            </a:pPr>
            <a:r>
              <a:rPr lang="en-GB" sz="2000" b="1" i="1" dirty="0">
                <a:solidFill>
                  <a:srgbClr val="FF0000"/>
                </a:solidFill>
              </a:rPr>
              <a:t>A review of Policies and Procedures for responding to a vessel disaster in and around the Port complex</a:t>
            </a:r>
            <a:r>
              <a:rPr lang="en-GB" sz="2000" b="1" i="1" dirty="0" smtClean="0">
                <a:solidFill>
                  <a:srgbClr val="FF0000"/>
                </a:solidFill>
              </a:rPr>
              <a:t>.</a:t>
            </a:r>
          </a:p>
          <a:p>
            <a:pPr marL="285750" lvl="0" indent="-285750">
              <a:buFont typeface="Wingdings" panose="05000000000000000000" pitchFamily="2" charset="2"/>
              <a:buChar char="Ø"/>
            </a:pPr>
            <a:r>
              <a:rPr lang="en-GB" sz="2000" b="1" i="1" dirty="0" smtClean="0">
                <a:solidFill>
                  <a:srgbClr val="FF0000"/>
                </a:solidFill>
              </a:rPr>
              <a:t>Explore </a:t>
            </a:r>
            <a:r>
              <a:rPr lang="en-GB" sz="2000" b="1" i="1" dirty="0">
                <a:solidFill>
                  <a:srgbClr val="FF0000"/>
                </a:solidFill>
              </a:rPr>
              <a:t>and revise as needed the various roles and responsibilities of responders, local agencies and Industry.</a:t>
            </a:r>
            <a:endParaRPr lang="en-US" sz="2000" b="1" dirty="0">
              <a:solidFill>
                <a:srgbClr val="FF0000"/>
              </a:solidFill>
            </a:endParaRPr>
          </a:p>
          <a:p>
            <a:pPr marL="285750" lvl="0" indent="-285750">
              <a:buFont typeface="Wingdings" panose="05000000000000000000" pitchFamily="2" charset="2"/>
              <a:buChar char="Ø"/>
            </a:pPr>
            <a:r>
              <a:rPr lang="en-GB" sz="2000" b="1" i="1" dirty="0">
                <a:solidFill>
                  <a:srgbClr val="FF0000"/>
                </a:solidFill>
              </a:rPr>
              <a:t>The integration of municipal and commercial response resources.</a:t>
            </a:r>
            <a:endParaRPr lang="en-US" sz="2000" b="1" dirty="0">
              <a:solidFill>
                <a:srgbClr val="FF0000"/>
              </a:solidFill>
            </a:endParaRPr>
          </a:p>
          <a:p>
            <a:pPr marL="285750" lvl="0" indent="-285750">
              <a:buFont typeface="Wingdings" panose="05000000000000000000" pitchFamily="2" charset="2"/>
              <a:buChar char="Ø"/>
            </a:pPr>
            <a:r>
              <a:rPr lang="en-GB" sz="2000" b="1" i="1" dirty="0">
                <a:solidFill>
                  <a:srgbClr val="FF0000"/>
                </a:solidFill>
              </a:rPr>
              <a:t>USCG and other management of numerous operational priorities and resources.</a:t>
            </a:r>
            <a:endParaRPr lang="en-US" sz="2000" b="1" dirty="0">
              <a:solidFill>
                <a:srgbClr val="FF0000"/>
              </a:solidFill>
            </a:endParaRPr>
          </a:p>
          <a:p>
            <a:pPr marL="285750" lvl="0" indent="-285750">
              <a:buFont typeface="Wingdings" panose="05000000000000000000" pitchFamily="2" charset="2"/>
              <a:buChar char="Ø"/>
            </a:pPr>
            <a:r>
              <a:rPr lang="en-GB" sz="2000" b="1" i="1" dirty="0">
                <a:solidFill>
                  <a:srgbClr val="FF0000"/>
                </a:solidFill>
              </a:rPr>
              <a:t>The transition from emergency response to recovery.</a:t>
            </a:r>
            <a:endParaRPr lang="en-US" sz="2000" b="1" dirty="0">
              <a:solidFill>
                <a:srgbClr val="FF0000"/>
              </a:solidFill>
            </a:endParaRPr>
          </a:p>
          <a:p>
            <a:pPr marL="285750" lvl="0" indent="-285750">
              <a:buFont typeface="Wingdings" panose="05000000000000000000" pitchFamily="2" charset="2"/>
              <a:buChar char="Ø"/>
            </a:pPr>
            <a:r>
              <a:rPr lang="en-GB" sz="2000" b="1" i="1" dirty="0">
                <a:solidFill>
                  <a:srgbClr val="FF0000"/>
                </a:solidFill>
              </a:rPr>
              <a:t>Assess area strengths and insure they are in the ACP. (In progress with the MFF workgroup and USCG Planning at this time. Present to Industry the changes of various plans such as the ACP to Industry for buy-in and comment.</a:t>
            </a:r>
            <a:endParaRPr lang="en-US" sz="2000" b="1" dirty="0">
              <a:solidFill>
                <a:srgbClr val="FF0000"/>
              </a:solidFill>
            </a:endParaRPr>
          </a:p>
          <a:p>
            <a:pPr marL="285750" lvl="0" indent="-285750">
              <a:buFont typeface="Wingdings" panose="05000000000000000000" pitchFamily="2" charset="2"/>
              <a:buChar char="Ø"/>
            </a:pPr>
            <a:r>
              <a:rPr lang="en-GB" sz="2000" b="1" i="1" dirty="0">
                <a:solidFill>
                  <a:srgbClr val="FF0000"/>
                </a:solidFill>
              </a:rPr>
              <a:t>Assess weaknesses to the system.</a:t>
            </a:r>
            <a:endParaRPr lang="en-US" sz="2000" b="1" dirty="0">
              <a:solidFill>
                <a:srgbClr val="FF0000"/>
              </a:solidFill>
            </a:endParaRPr>
          </a:p>
          <a:p>
            <a:pPr marL="285750" lvl="0" indent="-285750">
              <a:buFont typeface="Wingdings" panose="05000000000000000000" pitchFamily="2" charset="2"/>
              <a:buChar char="Ø"/>
            </a:pPr>
            <a:r>
              <a:rPr lang="en-GB" sz="2000" b="1" i="1" dirty="0">
                <a:solidFill>
                  <a:srgbClr val="FF0000"/>
                </a:solidFill>
              </a:rPr>
              <a:t>Plan to conduct tactical exercise with the public and private FF’s at this table-top meeting.</a:t>
            </a:r>
            <a:endParaRPr lang="en-US" sz="2000" b="1" dirty="0">
              <a:solidFill>
                <a:srgbClr val="FF0000"/>
              </a:solidFill>
            </a:endParaRPr>
          </a:p>
          <a:p>
            <a:pPr marL="285750" lvl="0" indent="-285750">
              <a:buFont typeface="Wingdings" panose="05000000000000000000" pitchFamily="2" charset="2"/>
              <a:buChar char="Ø"/>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570208"/>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457200"/>
            <a:ext cx="8382000" cy="3077766"/>
          </a:xfrm>
          <a:prstGeom prst="rect">
            <a:avLst/>
          </a:prstGeom>
          <a:noFill/>
        </p:spPr>
        <p:txBody>
          <a:bodyPr wrap="square" rtlCol="0">
            <a:spAutoFit/>
          </a:bodyPr>
          <a:lstStyle/>
          <a:p>
            <a:pPr algn="ctr"/>
            <a:r>
              <a:rPr lang="en-GB" sz="3200" b="1" dirty="0"/>
              <a:t>STATE MFF CERTIFICATION</a:t>
            </a:r>
            <a:endParaRPr lang="en-US" sz="3200" dirty="0"/>
          </a:p>
          <a:p>
            <a:r>
              <a:rPr lang="en-GB" dirty="0"/>
              <a:t>The State of Alaska Fire Standards Counsel has adopted NFPA 1005 </a:t>
            </a:r>
            <a:r>
              <a:rPr lang="en-GB" dirty="0" smtClean="0"/>
              <a:t>for the  </a:t>
            </a:r>
            <a:r>
              <a:rPr lang="en-GB" dirty="0"/>
              <a:t>state </a:t>
            </a:r>
            <a:r>
              <a:rPr lang="en-GB" dirty="0" smtClean="0"/>
              <a:t>standard for MFF certification</a:t>
            </a:r>
            <a:r>
              <a:rPr lang="en-GB" dirty="0"/>
              <a:t>. </a:t>
            </a:r>
            <a:r>
              <a:rPr lang="en-GB" dirty="0" smtClean="0"/>
              <a:t>The counsel is now working with </a:t>
            </a:r>
            <a:r>
              <a:rPr lang="en-GB" dirty="0" err="1" smtClean="0"/>
              <a:t>Proboard</a:t>
            </a:r>
            <a:r>
              <a:rPr lang="en-GB" dirty="0" smtClean="0"/>
              <a:t> and IFSAC  to develop the process for certification. There is no current timeline for this process but experience has shown this to be a drawn out process. It may be possible to have this in place before the spring 2017 MFF symposium but there are no guarantees .</a:t>
            </a:r>
          </a:p>
          <a:p>
            <a:endParaRPr lang="en-GB" dirty="0"/>
          </a:p>
          <a:p>
            <a:r>
              <a:rPr lang="en-GB" dirty="0" smtClean="0"/>
              <a:t>Typically this certification requires 40 hours of training and various task to be completed on-board vessels. A suggested format is to develop a task book where firefighters can have the various task signed off by a training officer in their department.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362200" y="3429000"/>
            <a:ext cx="4191000" cy="3124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3466350"/>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152399"/>
            <a:ext cx="8839200" cy="5509200"/>
          </a:xfrm>
          <a:prstGeom prst="rect">
            <a:avLst/>
          </a:prstGeom>
          <a:noFill/>
        </p:spPr>
        <p:txBody>
          <a:bodyPr wrap="square" rtlCol="0">
            <a:spAutoFit/>
          </a:bodyPr>
          <a:lstStyle/>
          <a:p>
            <a:pPr algn="ctr"/>
            <a:r>
              <a:rPr lang="en-GB" sz="2800" b="1" dirty="0"/>
              <a:t>PLANS</a:t>
            </a:r>
            <a:endParaRPr lang="en-US" sz="2800" dirty="0"/>
          </a:p>
          <a:p>
            <a:r>
              <a:rPr lang="en-GB" b="1" dirty="0"/>
              <a:t>On Feb. 10, 2016 the Marine firefighting Workgroup for the Cook Inlet </a:t>
            </a:r>
            <a:r>
              <a:rPr lang="en-GB" b="1" dirty="0" err="1"/>
              <a:t>Harbor</a:t>
            </a:r>
            <a:r>
              <a:rPr lang="en-GB" b="1" dirty="0"/>
              <a:t> Safety Committee met in Homer, AK. Our mission for that meet was to identify some specific issues regarding planning, preparedness and response to marine incidents within Cook Inlet. One of those issues had to do with identifying the different response plans and to find synergy within those plans with a goal of coordinating all response plans in some way so that they complement one another rather than stand alone. </a:t>
            </a:r>
            <a:endParaRPr lang="en-GB" b="1" dirty="0" smtClean="0"/>
          </a:p>
          <a:p>
            <a:endParaRPr lang="en-US" b="1" dirty="0"/>
          </a:p>
          <a:p>
            <a:r>
              <a:rPr lang="en-GB" b="1" dirty="0"/>
              <a:t>After the workgroup meeting and subsequent conference calls with USCG </a:t>
            </a:r>
            <a:r>
              <a:rPr lang="en-GB" b="1" dirty="0" smtClean="0"/>
              <a:t>our focus moving forward will </a:t>
            </a:r>
            <a:r>
              <a:rPr lang="en-GB" b="1" dirty="0"/>
              <a:t>be to engage all </a:t>
            </a:r>
            <a:r>
              <a:rPr lang="en-GB" b="1" dirty="0" smtClean="0"/>
              <a:t>responders within the sub area </a:t>
            </a:r>
            <a:r>
              <a:rPr lang="en-GB" b="1" dirty="0" err="1" smtClean="0"/>
              <a:t>plan.In</a:t>
            </a:r>
            <a:r>
              <a:rPr lang="en-GB" b="1" dirty="0" smtClean="0"/>
              <a:t> </a:t>
            </a:r>
            <a:r>
              <a:rPr lang="en-GB" b="1" dirty="0"/>
              <a:t>order to accomplish this we decided to hold a workshop on the subject and bring </a:t>
            </a:r>
            <a:r>
              <a:rPr lang="en-GB" b="1" dirty="0" smtClean="0"/>
              <a:t>responders into </a:t>
            </a:r>
            <a:r>
              <a:rPr lang="en-GB" b="1" dirty="0"/>
              <a:t>the </a:t>
            </a:r>
            <a:r>
              <a:rPr lang="en-GB" b="1" dirty="0" smtClean="0"/>
              <a:t>process of revising the MFF annex in the sub area plan. </a:t>
            </a:r>
          </a:p>
          <a:p>
            <a:endParaRPr lang="en-US" b="1" dirty="0"/>
          </a:p>
          <a:p>
            <a:r>
              <a:rPr lang="en-GB" b="1" dirty="0"/>
              <a:t>The workshop will be </a:t>
            </a:r>
            <a:r>
              <a:rPr lang="en-GB" b="1" dirty="0" smtClean="0"/>
              <a:t>co-facilitated with the </a:t>
            </a:r>
            <a:r>
              <a:rPr lang="en-GB" b="1" dirty="0"/>
              <a:t>USCG, who has already accepted this </a:t>
            </a:r>
            <a:r>
              <a:rPr lang="en-GB" b="1" dirty="0" smtClean="0"/>
              <a:t>role</a:t>
            </a:r>
            <a:r>
              <a:rPr lang="en-GB" b="1" dirty="0"/>
              <a:t> </a:t>
            </a:r>
            <a:r>
              <a:rPr lang="en-GB" b="1" dirty="0" smtClean="0"/>
              <a:t>with initial plans for this meeting in Nov 2016.. </a:t>
            </a:r>
            <a:r>
              <a:rPr lang="en-GB" b="1" dirty="0"/>
              <a:t>We </a:t>
            </a:r>
            <a:r>
              <a:rPr lang="en-GB" b="1" dirty="0" smtClean="0"/>
              <a:t>have </a:t>
            </a:r>
            <a:r>
              <a:rPr lang="en-GB" b="1" dirty="0"/>
              <a:t>socialized this concept with many of the local fire departments and have received their </a:t>
            </a:r>
            <a:r>
              <a:rPr lang="en-GB" b="1" dirty="0" smtClean="0"/>
              <a:t>and the USCG’s support</a:t>
            </a:r>
            <a:r>
              <a:rPr lang="en-GB" b="1" dirty="0"/>
              <a:t>. </a:t>
            </a:r>
            <a:endParaRPr lang="en-US" b="1" dirty="0"/>
          </a:p>
          <a:p>
            <a:endParaRPr lang="en-GB" b="1" dirty="0" smtClean="0"/>
          </a:p>
          <a:p>
            <a:r>
              <a:rPr lang="en-GB" b="1" dirty="0" smtClean="0"/>
              <a:t>There are several potential solutions to making this a fit for purpose solution for responders which will be explored in the workgroup meeting with the USCG.</a:t>
            </a:r>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4333966"/>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0" y="152400"/>
            <a:ext cx="8610600" cy="3570208"/>
          </a:xfrm>
          <a:prstGeom prst="rect">
            <a:avLst/>
          </a:prstGeom>
          <a:noFill/>
        </p:spPr>
        <p:txBody>
          <a:bodyPr wrap="square" rtlCol="0">
            <a:spAutoFit/>
          </a:bodyPr>
          <a:lstStyle/>
          <a:p>
            <a:r>
              <a:rPr lang="en-GB" dirty="0"/>
              <a:t> </a:t>
            </a:r>
            <a:endParaRPr lang="en-US" dirty="0"/>
          </a:p>
          <a:p>
            <a:pPr algn="ctr"/>
            <a:r>
              <a:rPr lang="en-GB" sz="2800" b="1" dirty="0"/>
              <a:t>MARINE FIREFIGHTING SYMPOSIUM</a:t>
            </a:r>
            <a:endParaRPr lang="en-US" sz="2800" dirty="0"/>
          </a:p>
          <a:p>
            <a:endParaRPr lang="en-GB" dirty="0" smtClean="0"/>
          </a:p>
          <a:p>
            <a:r>
              <a:rPr lang="en-GB" dirty="0" smtClean="0"/>
              <a:t>Currently </a:t>
            </a:r>
            <a:r>
              <a:rPr lang="en-GB" dirty="0"/>
              <a:t>in the planning stages, it is anticipated to have the 2017 Marine Firefighting Symposium in May, 2017 at Homer Alaska.</a:t>
            </a:r>
            <a:endParaRPr lang="en-US" dirty="0"/>
          </a:p>
          <a:p>
            <a:endParaRPr lang="en-GB" dirty="0" smtClean="0"/>
          </a:p>
          <a:p>
            <a:r>
              <a:rPr lang="en-GB" dirty="0" smtClean="0"/>
              <a:t>History </a:t>
            </a:r>
            <a:r>
              <a:rPr lang="en-GB" dirty="0"/>
              <a:t>of the symposium dates back to the 1990’s where the first one was held in Valdez Alaska. It was sponsored by the PWSRCAC and fire departments from one end of the state to the other who had marine responsibilities were invited cost free. The symposium in the intervening 20 plus years has trained literally 100’s of Fire Department personnel to NFPA 1405 guidelines and when able to NFPA 1005.</a:t>
            </a:r>
            <a:endParaRPr lang="en-US" dirty="0"/>
          </a:p>
          <a:p>
            <a:r>
              <a:rPr lang="en-GB" dirty="0" smtClean="0"/>
              <a:t>Inlet </a:t>
            </a:r>
            <a:r>
              <a:rPr lang="en-GB" dirty="0"/>
              <a:t>and elsewhere in the State</a:t>
            </a:r>
            <a:r>
              <a:rPr lang="en-GB" dirty="0" smtClean="0"/>
              <a:t>.</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38400" y="3704489"/>
            <a:ext cx="4511675" cy="299667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86327318"/>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28600" y="304800"/>
            <a:ext cx="8458200" cy="1200329"/>
          </a:xfrm>
          <a:prstGeom prst="rect">
            <a:avLst/>
          </a:prstGeom>
          <a:noFill/>
        </p:spPr>
        <p:txBody>
          <a:bodyPr wrap="square" rtlCol="0">
            <a:spAutoFit/>
          </a:bodyPr>
          <a:lstStyle/>
          <a:p>
            <a:r>
              <a:rPr lang="en-GB" dirty="0"/>
              <a:t>These symposiums are held every 2 years and consist of a walkthrough of ships. Marine Firefighting, Tank Farm firefighting, working with ship crews, Vessel Fire Plans table-top discussions, live smoke drills and smaller boat fires, initial first in engine response, ship stability and many other areas crammed into 3 full days. </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1676400"/>
            <a:ext cx="3409693" cy="255298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4419600"/>
            <a:ext cx="1895475" cy="207645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429000" y="4437698"/>
            <a:ext cx="2690656" cy="205835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78482" y="1615965"/>
            <a:ext cx="3379072" cy="253877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8200687"/>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81000" y="381000"/>
            <a:ext cx="8229600" cy="2031325"/>
          </a:xfrm>
          <a:prstGeom prst="rect">
            <a:avLst/>
          </a:prstGeom>
          <a:noFill/>
        </p:spPr>
        <p:txBody>
          <a:bodyPr wrap="square" rtlCol="0">
            <a:spAutoFit/>
          </a:bodyPr>
          <a:lstStyle/>
          <a:p>
            <a:r>
              <a:rPr lang="en-GB" dirty="0"/>
              <a:t>Typically it started and will continue next year with a 2 track program. Operations and Command tracks have proven very successful and our thought is to continue this practice. Ship traffic has drastically been reduced in Valdez but the symposiums will go on and adapt. By having the forth coming symposium in Homer it will allow more participation from more departments as it is logistically easier to get to and from. It is also a perfect fit for the HSC’s MFF workgroup to address some of the areas needing improvement.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199" y="2667000"/>
            <a:ext cx="3677055" cy="2743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181600" y="2667000"/>
            <a:ext cx="2819400" cy="377411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531940"/>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57200" y="304800"/>
            <a:ext cx="8305800" cy="2031325"/>
          </a:xfrm>
          <a:prstGeom prst="rect">
            <a:avLst/>
          </a:prstGeom>
          <a:noFill/>
        </p:spPr>
        <p:txBody>
          <a:bodyPr wrap="square" rtlCol="0">
            <a:spAutoFit/>
          </a:bodyPr>
          <a:lstStyle/>
          <a:p>
            <a:r>
              <a:rPr lang="en-GB" dirty="0"/>
              <a:t>We have had as many as 300 people attend with the average size actually about 40 firefighters. Thousands of feet of hose have been laid, engine room’s blacked out and SAR on various boats accomplished. Due credit should be given to the RCAC for seeing the importance of this symposium. We would like this coming symposium to be the most productive of all of the last 20 years and special attention to closing gaps and continuous improvement for the MFF workgroups mission statement for all the departments in Cook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80109" y="2514600"/>
            <a:ext cx="2733389" cy="320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4544" y="2514600"/>
            <a:ext cx="4274360" cy="3200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601655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12192000" cy="9144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9885544"/>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1" y="228600"/>
            <a:ext cx="3733800" cy="32078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67200" y="242948"/>
            <a:ext cx="4555472" cy="20452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1055" y="2514600"/>
            <a:ext cx="4572000" cy="2171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81055" y="4848225"/>
            <a:ext cx="4578927" cy="19335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4" name="Picture 6"/>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2" y="3733800"/>
            <a:ext cx="3733800" cy="24810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4276656"/>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C:\Users\tayl0w\Pictures\Singles_Stellamare2.gif"/>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304800"/>
            <a:ext cx="3534134" cy="250767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5" name="Picture 3" descr="C:\Users\tayl0w\Pictures\N-4649C-016_A_harbor_pilot_assists_the_nuclear-powered_attack_submarine_USS_Tucson_(SSN_770)_as_it_arrives_at_Commander,_Fleet_Activities_Yokosuka,_Japan.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3400" y="297873"/>
            <a:ext cx="4267200" cy="25146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6" name="Picture 4" descr="C:\Users\tayl0w\Pictures\Juneau.bmp"/>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799" y="2971799"/>
            <a:ext cx="3657601" cy="265660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077" name="Picture 5" descr="C:\Users\tayl0w\Pictures\disaster2009_Margaret8.jpg"/>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343400" y="2999509"/>
            <a:ext cx="4419600" cy="26289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1908206"/>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C:\Users\tayl0w\Pictures\Crowley-Ship-Assist-Morning-Lisa-Tug-Guide_slideshow_large.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571500"/>
            <a:ext cx="3606800" cy="27051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099" name="Picture 3" descr="C:\Users\tayl0w\Pictures\Crowley-Ship-Assist-Hanjin-Madrid-Tug-Guide_slideshow_large.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95800" y="571500"/>
            <a:ext cx="3886200" cy="27051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0" name="Picture 4" descr="C:\Users\tayl0w\Pictures\612668.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5800" y="3581400"/>
            <a:ext cx="3669616" cy="2349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4101" name="Picture 5" descr="C:\Users\tayl0w\Pictures\Tug pics\IMG_1064.jpg"/>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21323" y="3429000"/>
            <a:ext cx="3860677" cy="25019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8461828"/>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C:\Users\tayl0w\Pictures\Tug pics\IMG_1093.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1" y="228600"/>
            <a:ext cx="3555886" cy="2667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23" name="Picture 3" descr="C:\Users\tayl0w\Pictures\Other ships\025.JPG"/>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114800" y="249382"/>
            <a:ext cx="4648200" cy="2791713"/>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AutoShape 5" descr="SS Ocean Phoenix"/>
          <p:cNvSpPr>
            <a:spLocks noChangeAspect="1" noChangeArrowheads="1"/>
          </p:cNvSpPr>
          <p:nvPr/>
        </p:nvSpPr>
        <p:spPr bwMode="auto">
          <a:xfrm>
            <a:off x="155575" y="-982663"/>
            <a:ext cx="5524500" cy="204787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C:\Users\tayl0w\Pictures\mv_excellence.jp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1" y="3733800"/>
            <a:ext cx="4190999" cy="2235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128" name="Picture 8"/>
          <p:cNvPicPr>
            <a:picLocks noChangeAspect="1" noChangeArrowheads="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03800" y="3441700"/>
            <a:ext cx="3759200" cy="2819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294749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7" descr="C:\Users\tayl0w\Pictures\rainbow-warrior.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19783" y="1219200"/>
            <a:ext cx="7705928" cy="447134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938680"/>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52400" y="152400"/>
            <a:ext cx="2517178" cy="2209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6147" name="Picture 3" descr="C:\Users\tayl0w\Pictures\Ship fires\burn.jp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9578" y="2468586"/>
            <a:ext cx="6047702" cy="3779814"/>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48835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TotalTime>
  <Words>2903</Words>
  <Application>Microsoft Office PowerPoint</Application>
  <PresentationFormat>On-screen Show (4:3)</PresentationFormat>
  <Paragraphs>105</Paragraphs>
  <Slides>29</Slides>
  <Notes>10</Notes>
  <HiddenSlides>0</HiddenSlides>
  <MMClips>0</MMClips>
  <ScaleCrop>false</ScaleCrop>
  <HeadingPairs>
    <vt:vector size="4" baseType="variant">
      <vt:variant>
        <vt:lpstr>Design Template</vt:lpstr>
      </vt:variant>
      <vt:variant>
        <vt:i4>1</vt:i4>
      </vt:variant>
      <vt:variant>
        <vt:lpstr>Slide Titles</vt:lpstr>
      </vt:variant>
      <vt:variant>
        <vt:i4>29</vt:i4>
      </vt:variant>
    </vt:vector>
  </HeadingPairs>
  <TitlesOfParts>
    <vt:vector size="30" baseType="lpstr">
      <vt:lpstr>Office Theme</vt:lpstr>
      <vt:lpstr>Slide 1</vt:lpstr>
      <vt:lpstr>What is the function of a MFF Workgroup?</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BP International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John E (Shipping)</dc:creator>
  <cp:lastModifiedBy>Richard Prior</cp:lastModifiedBy>
  <cp:revision>30</cp:revision>
  <dcterms:created xsi:type="dcterms:W3CDTF">2016-05-24T03:20:04Z</dcterms:created>
  <dcterms:modified xsi:type="dcterms:W3CDTF">2016-05-24T03:22:50Z</dcterms:modified>
</cp:coreProperties>
</file>