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45" r:id="rId3"/>
    <p:sldMasterId id="2147483760" r:id="rId4"/>
  </p:sldMasterIdLst>
  <p:notesMasterIdLst>
    <p:notesMasterId r:id="rId29"/>
  </p:notesMasterIdLst>
  <p:sldIdLst>
    <p:sldId id="293" r:id="rId5"/>
    <p:sldId id="682" r:id="rId6"/>
    <p:sldId id="685" r:id="rId7"/>
    <p:sldId id="686" r:id="rId8"/>
    <p:sldId id="687" r:id="rId9"/>
    <p:sldId id="691" r:id="rId10"/>
    <p:sldId id="463" r:id="rId11"/>
    <p:sldId id="465" r:id="rId12"/>
    <p:sldId id="421" r:id="rId13"/>
    <p:sldId id="422" r:id="rId14"/>
    <p:sldId id="694" r:id="rId15"/>
    <p:sldId id="550" r:id="rId16"/>
    <p:sldId id="481" r:id="rId17"/>
    <p:sldId id="699" r:id="rId18"/>
    <p:sldId id="704" r:id="rId19"/>
    <p:sldId id="698" r:id="rId20"/>
    <p:sldId id="702" r:id="rId21"/>
    <p:sldId id="705" r:id="rId22"/>
    <p:sldId id="701" r:id="rId23"/>
    <p:sldId id="700" r:id="rId24"/>
    <p:sldId id="710" r:id="rId25"/>
    <p:sldId id="711" r:id="rId26"/>
    <p:sldId id="706" r:id="rId27"/>
    <p:sldId id="40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0099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86" autoAdjust="0"/>
    <p:restoredTop sz="94660"/>
  </p:normalViewPr>
  <p:slideViewPr>
    <p:cSldViewPr>
      <p:cViewPr varScale="1">
        <p:scale>
          <a:sx n="92" d="100"/>
          <a:sy n="92" d="100"/>
        </p:scale>
        <p:origin x="12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8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B29E7-C491-43DA-94CE-89511AD1DAF6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76153-E3B5-4FC8-8E9E-B6DBAF1AC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00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u="sng">
                <a:ea typeface="+mn-ea"/>
              </a:defRPr>
            </a:lvl1pPr>
          </a:lstStyle>
          <a:p>
            <a:pPr>
              <a:defRPr/>
            </a:pPr>
            <a:fld id="{B351E4D7-0BB5-472A-9E4A-AF8B9129CF65}" type="datetime1">
              <a:rPr lang="en-US"/>
              <a:pPr>
                <a:defRPr/>
              </a:pPr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u="sng">
                <a:ea typeface="+mn-ea"/>
              </a:defRPr>
            </a:lvl1pPr>
          </a:lstStyle>
          <a:p>
            <a:pPr>
              <a:defRPr/>
            </a:pPr>
            <a:fld id="{9D17979A-E162-49E4-976A-3F346C5EC3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97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u="sng">
                <a:ea typeface="+mn-ea"/>
              </a:defRPr>
            </a:lvl1pPr>
          </a:lstStyle>
          <a:p>
            <a:pPr>
              <a:defRPr/>
            </a:pPr>
            <a:fld id="{9EC9B1D1-60B8-46F0-AF4E-00CF0B809C00}" type="datetime1">
              <a:rPr lang="en-US"/>
              <a:pPr>
                <a:defRPr/>
              </a:pPr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u="sng">
                <a:ea typeface="+mn-ea"/>
              </a:defRPr>
            </a:lvl1pPr>
          </a:lstStyle>
          <a:p>
            <a:pPr>
              <a:defRPr/>
            </a:pPr>
            <a:fld id="{C7648FA1-A719-47FB-965C-21A4C6B22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08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u="sng">
                <a:ea typeface="+mn-ea"/>
              </a:defRPr>
            </a:lvl1pPr>
          </a:lstStyle>
          <a:p>
            <a:pPr>
              <a:defRPr/>
            </a:pPr>
            <a:fld id="{D305AB09-D2A9-4ADC-8A89-57662F57A1D8}" type="datetime1">
              <a:rPr lang="en-US"/>
              <a:pPr>
                <a:defRPr/>
              </a:pPr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u="sng">
                <a:ea typeface="+mn-ea"/>
              </a:defRPr>
            </a:lvl1pPr>
          </a:lstStyle>
          <a:p>
            <a:pPr>
              <a:defRPr/>
            </a:pPr>
            <a:fld id="{08FB0627-7A9F-4405-BE3C-9B199F9CA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5EC40-3C63-45C6-B521-7A4A585F18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21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A915E-2B88-435E-A770-C7C8AB7B12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541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7BCA9-8C92-4F03-90EC-DF0F9223F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162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155AE-FA4E-4BD0-917E-EC35D948BE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50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7B773-E5EA-4D4A-B415-D526FCDD71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897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F58C9-74E1-4DEE-AEDC-56EBAF7DC3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67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A0CD8-C21A-48EF-A235-7893A8FFCB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881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440EC-3301-48AB-92F8-DECE3C1653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21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u="sng">
                <a:ea typeface="+mn-ea"/>
              </a:defRPr>
            </a:lvl1pPr>
          </a:lstStyle>
          <a:p>
            <a:pPr>
              <a:defRPr/>
            </a:pPr>
            <a:fld id="{AC94FDAD-F655-4867-90FB-66039AA2B6D0}" type="datetime1">
              <a:rPr lang="en-US"/>
              <a:pPr>
                <a:defRPr/>
              </a:pPr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u="sng">
                <a:ea typeface="+mn-ea"/>
              </a:defRPr>
            </a:lvl1pPr>
          </a:lstStyle>
          <a:p>
            <a:pPr>
              <a:defRPr/>
            </a:pPr>
            <a:fld id="{B4883EF1-B1D4-4100-8EB6-3D21DF20E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53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C1B7C-4681-46D5-95E5-CB88E97E16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622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319D4-1AD8-42F9-B7D6-32EFE62A07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39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20E2B-459F-4AC8-A995-CE47E0FC11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664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2E8A1-661F-4242-B2A0-9004927F7E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067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C9726-DFC8-46C4-B736-8958806A7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8569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5BD8F-728F-42C5-BB47-B20E26C0D7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4052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079BF-C607-4F10-A37F-3C9D144F92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708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E4AC5-6127-403A-8D9B-BB0101C292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1590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C80FC-D7A2-4853-B623-69027B36D0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59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A868B-59CB-4BAB-BD3B-B03AAAB507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976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u="sng">
                <a:ea typeface="+mn-ea"/>
              </a:defRPr>
            </a:lvl1pPr>
          </a:lstStyle>
          <a:p>
            <a:pPr>
              <a:defRPr/>
            </a:pPr>
            <a:fld id="{3A0804D6-AF90-4B2F-86F8-131E8A28B4A0}" type="datetime1">
              <a:rPr lang="en-US"/>
              <a:pPr>
                <a:defRPr/>
              </a:pPr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u="sng">
                <a:ea typeface="+mn-ea"/>
              </a:defRPr>
            </a:lvl1pPr>
          </a:lstStyle>
          <a:p>
            <a:pPr>
              <a:defRPr/>
            </a:pPr>
            <a:fld id="{8F2B5709-D1F5-4DDD-A0A4-D81ACE9C33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268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49D0D-48D0-45A6-ABFD-F83192455F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6307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B5836-DC55-4F3E-B232-84A2DE8582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1613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2E838-2D30-4F4B-A7D3-D9BC7C654E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856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B5CFD-C284-4B24-A89F-3D8D177593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14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555BA-72E9-4D62-A3DA-E0E6D5C8E4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4114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C1B18-5FAD-48CD-91CD-952F53A12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06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7B7AD-B10C-4C0A-A758-8B919F1301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5333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8C0AF-A756-4698-8FEC-792DC123E1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6435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A3F82-1C5E-45F0-9C30-3ED5C079F7E2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6294F-078B-4FD8-A083-87387341B8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1289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D50E530-74AC-4E87-9956-3AC9D3DCBC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23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u="sng">
                <a:ea typeface="+mn-ea"/>
              </a:defRPr>
            </a:lvl1pPr>
          </a:lstStyle>
          <a:p>
            <a:pPr>
              <a:defRPr/>
            </a:pPr>
            <a:fld id="{9891A5C5-EBB1-40AC-ABAA-EDCC875B8577}" type="datetime1">
              <a:rPr lang="en-US"/>
              <a:pPr>
                <a:defRPr/>
              </a:pPr>
              <a:t>10/17/2017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u="sng">
                <a:ea typeface="+mn-ea"/>
              </a:defRPr>
            </a:lvl1pPr>
          </a:lstStyle>
          <a:p>
            <a:pPr>
              <a:defRPr/>
            </a:pPr>
            <a:fld id="{06E5BDBC-89AF-45F6-914D-C19EEBF302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526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1ADD0B1F-88C2-4C16-9358-24E0BE3BB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459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2E761159-DBB8-4CDE-8481-CE535C4F9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227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22958F75-2A57-423D-BA61-CFCDE2A036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343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6957950C-40C7-41D2-994E-B03CA9E485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82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8ABBDE0-75AD-418D-9543-7CC98BB15A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629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335EB3B-3444-49C5-8FF2-6A52E0098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903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7" y="273056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3977425-5CAF-42A3-B48B-FE6AAB182B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775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2BC6684E-4627-42B4-A16D-23FB399ACC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645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41D5500-AE38-4160-96C6-90FE8574C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192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3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3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26AB695-AE78-409A-A087-0516343D9F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05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u="sng">
                <a:ea typeface="+mn-ea"/>
              </a:defRPr>
            </a:lvl1pPr>
          </a:lstStyle>
          <a:p>
            <a:pPr>
              <a:defRPr/>
            </a:pPr>
            <a:fld id="{00FDF8BC-743F-4B14-B4FE-24DD7785BAE4}" type="datetime1">
              <a:rPr lang="en-US"/>
              <a:pPr>
                <a:defRPr/>
              </a:pPr>
              <a:t>10/17/2017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u="sng">
                <a:ea typeface="+mn-ea"/>
              </a:defRPr>
            </a:lvl1pPr>
          </a:lstStyle>
          <a:p>
            <a:pPr>
              <a:defRPr/>
            </a:pPr>
            <a:fld id="{FEC1861D-A9B2-4094-B19D-98DDE3F336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40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CFEF73E-E9E3-40FE-9CC2-3B00718A9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405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68D1C328-B424-43C1-92DA-8AA74942D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31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u="sng">
                <a:ea typeface="+mn-ea"/>
              </a:defRPr>
            </a:lvl1pPr>
          </a:lstStyle>
          <a:p>
            <a:pPr>
              <a:defRPr/>
            </a:pPr>
            <a:fld id="{1040823E-E6F6-4D73-B777-887203378AC7}" type="datetime1">
              <a:rPr lang="en-US"/>
              <a:pPr>
                <a:defRPr/>
              </a:pPr>
              <a:t>10/17/2017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u="sng">
                <a:ea typeface="+mn-ea"/>
              </a:defRPr>
            </a:lvl1pPr>
          </a:lstStyle>
          <a:p>
            <a:pPr>
              <a:defRPr/>
            </a:pPr>
            <a:fld id="{F82C0372-207B-4AE8-ABD9-9338CCAB0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87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u="sng">
                <a:ea typeface="+mn-ea"/>
              </a:defRPr>
            </a:lvl1pPr>
          </a:lstStyle>
          <a:p>
            <a:pPr>
              <a:defRPr/>
            </a:pPr>
            <a:fld id="{555F72CA-C774-4183-8B21-3FBC38A663D8}" type="datetime1">
              <a:rPr lang="en-US"/>
              <a:pPr>
                <a:defRPr/>
              </a:pPr>
              <a:t>10/17/2017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u="sng">
                <a:ea typeface="+mn-ea"/>
              </a:defRPr>
            </a:lvl1pPr>
          </a:lstStyle>
          <a:p>
            <a:pPr>
              <a:defRPr/>
            </a:pPr>
            <a:fld id="{C69E2CBC-7066-48CC-B861-7669C3FBE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37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u="sng">
                <a:ea typeface="+mn-ea"/>
              </a:defRPr>
            </a:lvl1pPr>
          </a:lstStyle>
          <a:p>
            <a:pPr>
              <a:defRPr/>
            </a:pPr>
            <a:fld id="{35169347-2421-46C2-904A-A8790E19F2FA}" type="datetime1">
              <a:rPr lang="en-US"/>
              <a:pPr>
                <a:defRPr/>
              </a:pPr>
              <a:t>10/17/2017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u="sng">
                <a:ea typeface="+mn-ea"/>
              </a:defRPr>
            </a:lvl1pPr>
          </a:lstStyle>
          <a:p>
            <a:pPr>
              <a:defRPr/>
            </a:pPr>
            <a:fld id="{0EBC3550-54B9-4E10-94B2-977EB613F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78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u="sng">
                <a:ea typeface="+mn-ea"/>
              </a:defRPr>
            </a:lvl1pPr>
          </a:lstStyle>
          <a:p>
            <a:pPr>
              <a:defRPr/>
            </a:pPr>
            <a:fld id="{9E5156DB-A165-492A-964D-BBC2CBC2A290}" type="datetime1">
              <a:rPr lang="en-US"/>
              <a:pPr>
                <a:defRPr/>
              </a:pPr>
              <a:t>10/17/2017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u="sng">
                <a:ea typeface="+mn-ea"/>
              </a:defRPr>
            </a:lvl1pPr>
          </a:lstStyle>
          <a:p>
            <a:pPr>
              <a:defRPr/>
            </a:pPr>
            <a:fld id="{8466EE39-FF62-4E5E-9821-0C14947A0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25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>
              <a:defRPr sz="1200" u="none">
                <a:solidFill>
                  <a:srgbClr val="FFFFFF"/>
                </a:solidFill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C5AAC6-E7A1-4AE9-BED1-BDB29A423A3A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 u="none">
                <a:solidFill>
                  <a:prstClr val="white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1200" u="none">
                <a:solidFill>
                  <a:srgbClr val="FFFFFF"/>
                </a:solidFill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FB3AB0-6E5D-4284-AFCC-F612D5E7C00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985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5E"/>
            </a:gs>
            <a:gs pos="50000">
              <a:srgbClr val="0033CC"/>
            </a:gs>
            <a:gs pos="100000">
              <a:srgbClr val="0018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3ABAEA-6585-49FD-9062-CAC8FFF43A9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7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5E"/>
            </a:gs>
            <a:gs pos="50000">
              <a:srgbClr val="0033CC"/>
            </a:gs>
            <a:gs pos="100000">
              <a:srgbClr val="0018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908B60-9DA6-4E17-807F-92EB138CB31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28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5E"/>
            </a:gs>
            <a:gs pos="50000">
              <a:srgbClr val="0033CC"/>
            </a:gs>
            <a:gs pos="100000">
              <a:srgbClr val="0018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400" u="none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400" u="none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 u="none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EC6A0D-A38E-4819-B4D7-9F8CCD97E01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04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228600" y="152400"/>
            <a:ext cx="8686799" cy="6477000"/>
          </a:xfrm>
          <a:prstGeom prst="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u="sng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33400" y="2362200"/>
            <a:ext cx="8077200" cy="387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br>
              <a:rPr lang="en-US" sz="1600" u="none" dirty="0">
                <a:solidFill>
                  <a:srgbClr val="00CCFF"/>
                </a:solidFill>
              </a:rPr>
            </a:br>
            <a:endParaRPr lang="en-US" sz="1600" u="none" dirty="0">
              <a:solidFill>
                <a:srgbClr val="00CCFF"/>
              </a:solidFill>
            </a:endParaRPr>
          </a:p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Marine Exchange of Alaska</a:t>
            </a:r>
            <a:b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Technological Tools for Enhancing Maritime Safety</a:t>
            </a:r>
          </a:p>
          <a:p>
            <a:pPr algn="ctr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Briefing by Brett Farrell</a:t>
            </a:r>
            <a:endParaRPr lang="en-US" sz="2400" dirty="0"/>
          </a:p>
          <a:p>
            <a:pPr algn="ctr" eaLnBrk="0" hangingPunct="0">
              <a:defRPr/>
            </a:pPr>
            <a:r>
              <a:rPr lang="en-US" sz="2000" u="none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Assistant Director, Marine Exchange of Alaska</a:t>
            </a:r>
            <a:br>
              <a:rPr lang="en-US" sz="2000" u="none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2400" u="none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0" hangingPunct="0">
              <a:defRPr/>
            </a:pPr>
            <a:r>
              <a:rPr lang="en-US" sz="2400" i="1" dirty="0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Providing information, communications and services to aid safe, secure, efficient and environmentally sound maritime operations</a:t>
            </a:r>
          </a:p>
          <a:p>
            <a:pPr algn="ctr" eaLnBrk="0" hangingPunct="0">
              <a:defRPr/>
            </a:pPr>
            <a:endParaRPr lang="en-US" sz="1400" dirty="0">
              <a:solidFill>
                <a:srgbClr val="00FFFF"/>
              </a:solidFill>
            </a:endParaRPr>
          </a:p>
        </p:txBody>
      </p:sp>
      <p:pic>
        <p:nvPicPr>
          <p:cNvPr id="10" name="Picture 5" descr="MXAK Logo 6-2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1636712" cy="2362200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9400" y="685800"/>
            <a:ext cx="2828253" cy="1905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9127" y="457200"/>
            <a:ext cx="2189205" cy="216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4300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AIS Stations in Alaska</a:t>
            </a:r>
            <a:b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</a:b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Alaska Maritime Community Support of AIS Network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381000" y="2971800"/>
            <a:ext cx="7772400" cy="4114800"/>
          </a:xfrm>
        </p:spPr>
        <p:txBody>
          <a:bodyPr/>
          <a:lstStyle/>
          <a:p>
            <a:pPr>
              <a:lnSpc>
                <a:spcPts val="2100"/>
              </a:lnSpc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65" charset="-128"/>
              </a:rPr>
              <a:t>Lighthouse Associations</a:t>
            </a:r>
          </a:p>
          <a:p>
            <a:pPr>
              <a:lnSpc>
                <a:spcPts val="2100"/>
              </a:lnSpc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65" charset="-128"/>
              </a:rPr>
              <a:t>Pilot Stations</a:t>
            </a:r>
          </a:p>
          <a:p>
            <a:pPr>
              <a:lnSpc>
                <a:spcPts val="2100"/>
              </a:lnSpc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65" charset="-128"/>
              </a:rPr>
              <a:t>Harbor Offices</a:t>
            </a:r>
          </a:p>
          <a:p>
            <a:pPr>
              <a:lnSpc>
                <a:spcPts val="2100"/>
              </a:lnSpc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65" charset="-128"/>
              </a:rPr>
              <a:t>Fish Hatcheries</a:t>
            </a:r>
          </a:p>
          <a:p>
            <a:pPr>
              <a:lnSpc>
                <a:spcPts val="2100"/>
              </a:lnSpc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65" charset="-128"/>
              </a:rPr>
              <a:t>Tug Offices</a:t>
            </a:r>
          </a:p>
          <a:p>
            <a:pPr>
              <a:lnSpc>
                <a:spcPts val="2100"/>
              </a:lnSpc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65" charset="-128"/>
              </a:rPr>
              <a:t>Shipping Companies</a:t>
            </a:r>
          </a:p>
          <a:p>
            <a:pPr>
              <a:lnSpc>
                <a:spcPts val="2100"/>
              </a:lnSpc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 Processing Plants</a:t>
            </a:r>
          </a:p>
          <a:p>
            <a:pPr>
              <a:lnSpc>
                <a:spcPts val="2100"/>
              </a:lnSpc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Tribal Offices</a:t>
            </a:r>
          </a:p>
          <a:p>
            <a:pPr>
              <a:lnSpc>
                <a:spcPts val="2100"/>
              </a:lnSpc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 Facilities</a:t>
            </a:r>
          </a:p>
          <a:p>
            <a:pPr>
              <a:lnSpc>
                <a:spcPts val="2100"/>
              </a:lnSpc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Centers</a:t>
            </a:r>
          </a:p>
          <a:p>
            <a:pPr>
              <a:lnSpc>
                <a:spcPts val="2100"/>
              </a:lnSpc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 Spill Response Organizations</a:t>
            </a:r>
          </a:p>
          <a:p>
            <a:pPr>
              <a:defRPr/>
            </a:pPr>
            <a:endParaRPr lang="en-US" sz="2400" dirty="0">
              <a:solidFill>
                <a:schemeClr val="bg1"/>
              </a:solidFill>
              <a:ea typeface="ＭＳ Ｐゴシック" pitchFamily="-65" charset="-128"/>
            </a:endParaRPr>
          </a:p>
          <a:p>
            <a:pPr>
              <a:defRPr/>
            </a:pPr>
            <a:endParaRPr lang="en-US" sz="2400" dirty="0">
              <a:solidFill>
                <a:schemeClr val="bg1"/>
              </a:solidFill>
              <a:ea typeface="ＭＳ Ｐゴシック" pitchFamily="-65" charset="-128"/>
            </a:endParaRPr>
          </a:p>
          <a:p>
            <a:pPr>
              <a:defRPr/>
            </a:pPr>
            <a:endParaRPr lang="en-US" sz="2400" dirty="0">
              <a:solidFill>
                <a:schemeClr val="bg1"/>
              </a:solidFill>
              <a:ea typeface="ＭＳ Ｐゴシック" pitchFamily="-65" charset="-128"/>
            </a:endParaRPr>
          </a:p>
          <a:p>
            <a:pPr>
              <a:defRPr/>
            </a:pPr>
            <a:endParaRPr lang="en-US" sz="2400" dirty="0">
              <a:solidFill>
                <a:schemeClr val="bg1"/>
              </a:solidFill>
              <a:ea typeface="ＭＳ Ｐゴシック" pitchFamily="-65" charset="-128"/>
            </a:endParaRPr>
          </a:p>
        </p:txBody>
      </p:sp>
      <p:pic>
        <p:nvPicPr>
          <p:cNvPr id="76804" name="Picture 3" descr="DSC_106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371600"/>
            <a:ext cx="2405063" cy="31242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6805" name="Picture 4" descr="DSC_039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350962"/>
            <a:ext cx="2362200" cy="1544638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6806" name="Picture 5" descr="Light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371600"/>
            <a:ext cx="2389188" cy="12954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6807" name="Picture 1" descr="C:\Users\Edward Page\Desktop\Pics\Maritime Pics\Five Finger Pics\IMG_335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4724400"/>
            <a:ext cx="24384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6808" name="Picture 3" descr="MXAK Logo 6-2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3810000"/>
            <a:ext cx="1108075" cy="1600200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28600" y="152400"/>
            <a:ext cx="8763000" cy="65532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 sz="2000" u="sng">
              <a:solidFill>
                <a:prstClr val="white"/>
              </a:solidFill>
              <a:latin typeface="Times New Roman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73831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7-10-12 at 10.41.23 A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473" y="152400"/>
            <a:ext cx="8267667" cy="6401565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93675" y="152400"/>
            <a:ext cx="8797925" cy="65532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u="sng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9200" y="3048000"/>
            <a:ext cx="3200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AIS Coverage</a:t>
            </a:r>
          </a:p>
        </p:txBody>
      </p:sp>
    </p:spTree>
    <p:extLst>
      <p:ext uri="{BB962C8B-B14F-4D97-AF65-F5344CB8AC3E}">
        <p14:creationId xmlns:p14="http://schemas.microsoft.com/office/powerpoint/2010/main" val="1559413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\\Nas-10-42-16\mxaknas\Shared\Pictures\Incident Recordings\Equinox 2009 10 15\webgad_1255634966_MXAKO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1525" y="1143000"/>
            <a:ext cx="5270500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19" name="Picture 4" descr="\\Nas-10-42-16\mxaknas\Shared\Pictures\Incident Recordings\Equinox 2009 10 15\webgad_1255634938_MXAKOP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25" y="1143000"/>
            <a:ext cx="3459163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0" name="TextBox 3"/>
          <p:cNvSpPr txBox="1">
            <a:spLocks noChangeArrowheads="1"/>
          </p:cNvSpPr>
          <p:nvPr/>
        </p:nvSpPr>
        <p:spPr bwMode="auto">
          <a:xfrm>
            <a:off x="5029200" y="1905000"/>
            <a:ext cx="744538" cy="2619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defTabSz="9144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100">
                <a:solidFill>
                  <a:srgbClr val="000000"/>
                </a:solidFill>
                <a:latin typeface="Arial" charset="0"/>
                <a:ea typeface="+mn-ea"/>
              </a:rPr>
              <a:t>Kestrel</a:t>
            </a:r>
          </a:p>
        </p:txBody>
      </p:sp>
      <p:sp>
        <p:nvSpPr>
          <p:cNvPr id="152581" name="TextBox 7"/>
          <p:cNvSpPr txBox="1">
            <a:spLocks noChangeArrowheads="1"/>
          </p:cNvSpPr>
          <p:nvPr/>
        </p:nvSpPr>
        <p:spPr bwMode="auto">
          <a:xfrm>
            <a:off x="2997200" y="3143250"/>
            <a:ext cx="812800" cy="2619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defTabSz="9144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100">
                <a:solidFill>
                  <a:srgbClr val="000000"/>
                </a:solidFill>
                <a:latin typeface="Arial" charset="0"/>
                <a:ea typeface="+mn-ea"/>
              </a:rPr>
              <a:t>Equinox</a:t>
            </a:r>
          </a:p>
        </p:txBody>
      </p:sp>
      <p:pic>
        <p:nvPicPr>
          <p:cNvPr id="162822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8375" y="1214438"/>
            <a:ext cx="2536825" cy="190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2823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488" y="4713288"/>
            <a:ext cx="2109787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584" name="TextBox 1"/>
          <p:cNvSpPr txBox="1">
            <a:spLocks noChangeArrowheads="1"/>
          </p:cNvSpPr>
          <p:nvPr/>
        </p:nvSpPr>
        <p:spPr bwMode="auto">
          <a:xfrm>
            <a:off x="539750" y="392113"/>
            <a:ext cx="8274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defTabSz="9144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3600" dirty="0">
                <a:solidFill>
                  <a:srgbClr val="FFFF00"/>
                </a:solidFill>
                <a:ea typeface="+mn-ea"/>
                <a:cs typeface="Times New Roman" charset="0"/>
              </a:rPr>
              <a:t>Domain Awareness &amp; SAR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93675" y="152400"/>
            <a:ext cx="8797925" cy="65532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u="sng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30342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228600" y="147638"/>
            <a:ext cx="8736013" cy="6588125"/>
          </a:xfrm>
          <a:prstGeom prst="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 sz="2000" u="sng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pic>
        <p:nvPicPr>
          <p:cNvPr id="151555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3286125" cy="28082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155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81000"/>
            <a:ext cx="3643312" cy="28432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57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3532187"/>
            <a:ext cx="3309938" cy="29448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5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567112"/>
            <a:ext cx="3709987" cy="2909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2463" y="511175"/>
            <a:ext cx="13176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Cook Inlet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1063" y="3800475"/>
            <a:ext cx="13176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Arctic</a:t>
            </a:r>
          </a:p>
        </p:txBody>
      </p:sp>
      <p:sp>
        <p:nvSpPr>
          <p:cNvPr id="151563" name="TextBox 20"/>
          <p:cNvSpPr txBox="1">
            <a:spLocks noChangeArrowheads="1"/>
          </p:cNvSpPr>
          <p:nvPr/>
        </p:nvSpPr>
        <p:spPr bwMode="auto">
          <a:xfrm>
            <a:off x="7086600" y="2679700"/>
            <a:ext cx="1317625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2"/>
                </a:solidFill>
                <a:latin typeface="Arial" charset="0"/>
              </a:rPr>
              <a:t>Southeast</a:t>
            </a:r>
          </a:p>
        </p:txBody>
      </p:sp>
      <p:sp>
        <p:nvSpPr>
          <p:cNvPr id="151564" name="TextBox 21"/>
          <p:cNvSpPr txBox="1">
            <a:spLocks noChangeArrowheads="1"/>
          </p:cNvSpPr>
          <p:nvPr/>
        </p:nvSpPr>
        <p:spPr bwMode="auto">
          <a:xfrm>
            <a:off x="6967538" y="5976938"/>
            <a:ext cx="1316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2"/>
                </a:solidFill>
                <a:latin typeface="Arial" charset="0"/>
              </a:rPr>
              <a:t>Aleutians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24200" y="3048000"/>
            <a:ext cx="2667000" cy="830997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90"/>
                </a:solidFill>
              </a:rPr>
              <a:t>Maritime Traffic Analysis</a:t>
            </a:r>
          </a:p>
        </p:txBody>
      </p:sp>
    </p:spTree>
    <p:extLst>
      <p:ext uri="{BB962C8B-B14F-4D97-AF65-F5344CB8AC3E}">
        <p14:creationId xmlns:p14="http://schemas.microsoft.com/office/powerpoint/2010/main" val="102950318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7-10-12 at 10.38.44 A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26"/>
          <a:stretch/>
        </p:blipFill>
        <p:spPr>
          <a:xfrm>
            <a:off x="685800" y="457200"/>
            <a:ext cx="7772400" cy="6107242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93675" y="152400"/>
            <a:ext cx="8797925" cy="65532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u="sn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753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1304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6525" y="3886200"/>
            <a:ext cx="6400800" cy="17526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52400"/>
            <a:ext cx="8797925" cy="65532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u="sng">
              <a:solidFill>
                <a:srgbClr val="000000"/>
              </a:solidFill>
            </a:endParaRPr>
          </a:p>
        </p:txBody>
      </p:sp>
      <p:pic>
        <p:nvPicPr>
          <p:cNvPr id="5" name="Picture 4" descr="Screen Shot 2017-10-12 at 5.34.43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925" y="1295400"/>
            <a:ext cx="8230181" cy="501635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2244725" y="5410200"/>
            <a:ext cx="1143000" cy="76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2397125" y="4038600"/>
            <a:ext cx="1143000" cy="76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3159125" y="3124200"/>
            <a:ext cx="1143000" cy="76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133600" y="457200"/>
            <a:ext cx="5105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Weather Stations Cook Inlet</a:t>
            </a:r>
          </a:p>
        </p:txBody>
      </p:sp>
    </p:spTree>
    <p:extLst>
      <p:ext uri="{BB962C8B-B14F-4D97-AF65-F5344CB8AC3E}">
        <p14:creationId xmlns:p14="http://schemas.microsoft.com/office/powerpoint/2010/main" val="2695958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7-10-12 at 10.41.54 A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1295400"/>
            <a:ext cx="8195859" cy="516237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93675" y="152400"/>
            <a:ext cx="8797925" cy="65532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u="sng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457200"/>
            <a:ext cx="457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Weather Station at Kenai</a:t>
            </a:r>
          </a:p>
        </p:txBody>
      </p:sp>
    </p:spTree>
    <p:extLst>
      <p:ext uri="{BB962C8B-B14F-4D97-AF65-F5344CB8AC3E}">
        <p14:creationId xmlns:p14="http://schemas.microsoft.com/office/powerpoint/2010/main" val="260108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7-10-12 at 11.22.31 A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838200"/>
            <a:ext cx="8210127" cy="5578476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93675" y="152400"/>
            <a:ext cx="8797925" cy="65532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u="sn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64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7108" y="3886200"/>
            <a:ext cx="6400800" cy="17526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Screen Shot 2017-10-12 at 1.05.24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849259"/>
            <a:ext cx="7045462" cy="4713341"/>
          </a:xfrm>
          <a:prstGeom prst="rect">
            <a:avLst/>
          </a:prstGeom>
        </p:spPr>
      </p:pic>
      <p:pic>
        <p:nvPicPr>
          <p:cNvPr id="5" name="Picture 4" descr="Screen Shot 2017-10-12 at 1.02.50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2999" y="5261431"/>
            <a:ext cx="7045463" cy="1352610"/>
          </a:xfrm>
          <a:prstGeom prst="rect">
            <a:avLst/>
          </a:prstGeom>
        </p:spPr>
      </p:pic>
      <p:pic>
        <p:nvPicPr>
          <p:cNvPr id="6" name="Picture 5" descr="Screen Shot 2017-10-12 at 1.05.24 P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379672"/>
            <a:ext cx="7086600" cy="839528"/>
          </a:xfrm>
          <a:prstGeom prst="rect">
            <a:avLst/>
          </a:prstGeom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93675" y="152400"/>
            <a:ext cx="8797925" cy="65532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u="sn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123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93675" y="152400"/>
            <a:ext cx="8797925" cy="65532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u="sng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457200"/>
            <a:ext cx="457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Virtual Aids to Navigation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D4621B-A686-47DE-9A36-8F65FAC61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20" y="1600200"/>
            <a:ext cx="8572433" cy="412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49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ChangeArrowheads="1"/>
          </p:cNvSpPr>
          <p:nvPr/>
        </p:nvSpPr>
        <p:spPr bwMode="auto">
          <a:xfrm>
            <a:off x="193675" y="152400"/>
            <a:ext cx="8797925" cy="65532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457200"/>
            <a:endParaRPr lang="en-US" sz="1800" u="none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33400"/>
            <a:ext cx="6096000" cy="990600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j-cs"/>
              </a:rPr>
            </a:b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j-cs"/>
              </a:rPr>
              <a:t>Application of AIS Technology in Cook Inlet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+mj-cs"/>
            </a:endParaRPr>
          </a:p>
        </p:txBody>
      </p:sp>
      <p:pic>
        <p:nvPicPr>
          <p:cNvPr id="19459" name="Picture 5" descr="MXAK Logo 6-2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438" y="423863"/>
            <a:ext cx="1401762" cy="2024959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2667000"/>
            <a:ext cx="8534400" cy="250530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40000"/>
              </a:lnSpc>
              <a:buFont typeface="Arial"/>
              <a:buChar char="•"/>
              <a:defRPr/>
            </a:pPr>
            <a:r>
              <a:rPr lang="en-US" sz="2800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AIS </a:t>
            </a:r>
            <a:r>
              <a:rPr lang="mr-IN" sz="2800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</a:t>
            </a:r>
            <a:r>
              <a:rPr lang="en-US" sz="2800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Use of Track Histories for Risk Assessments</a:t>
            </a:r>
          </a:p>
          <a:p>
            <a:pPr marL="457200" indent="-457200">
              <a:lnSpc>
                <a:spcPct val="140000"/>
              </a:lnSpc>
              <a:buFont typeface="Arial"/>
              <a:buChar char="•"/>
              <a:defRPr/>
            </a:pPr>
            <a:r>
              <a:rPr lang="en-US" sz="2800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Information to Mariners -WX and Current Stations</a:t>
            </a:r>
          </a:p>
          <a:p>
            <a:pPr marL="457200" indent="-457200">
              <a:lnSpc>
                <a:spcPct val="140000"/>
              </a:lnSpc>
              <a:buFont typeface="Arial"/>
              <a:buChar char="•"/>
              <a:defRPr/>
            </a:pPr>
            <a:r>
              <a:rPr lang="en-US" sz="2800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Port Planning</a:t>
            </a:r>
          </a:p>
          <a:p>
            <a:pPr marL="457200" indent="-457200">
              <a:lnSpc>
                <a:spcPct val="140000"/>
              </a:lnSpc>
              <a:buFont typeface="Arial"/>
              <a:buChar char="•"/>
              <a:defRPr/>
            </a:pPr>
            <a:r>
              <a:rPr lang="en-US" sz="2800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AIS Network and Vessel Tracking</a:t>
            </a:r>
          </a:p>
        </p:txBody>
      </p:sp>
    </p:spTree>
    <p:extLst>
      <p:ext uri="{BB962C8B-B14F-4D97-AF65-F5344CB8AC3E}">
        <p14:creationId xmlns:p14="http://schemas.microsoft.com/office/powerpoint/2010/main" val="1545813397"/>
      </p:ext>
    </p:extLst>
  </p:cSld>
  <p:clrMapOvr>
    <a:masterClrMapping/>
  </p:clrMapOvr>
  <p:transition spd="slow" advTm="5886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93675" y="152400"/>
            <a:ext cx="8797925" cy="65532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u="sng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457200"/>
            <a:ext cx="457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Virtual Aid to Navigation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70AE86-5E74-4C1A-8260-94A022152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74" y="1368839"/>
            <a:ext cx="8340325" cy="47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58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 descr="Screen Shot 2017-10-03 at 10.05.52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32643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93675" y="152400"/>
            <a:ext cx="8797925" cy="65532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u="sng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457200"/>
            <a:ext cx="7391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Port of Juneau Wind and Current Sensors</a:t>
            </a:r>
          </a:p>
        </p:txBody>
      </p:sp>
    </p:spTree>
    <p:extLst>
      <p:ext uri="{BB962C8B-B14F-4D97-AF65-F5344CB8AC3E}">
        <p14:creationId xmlns:p14="http://schemas.microsoft.com/office/powerpoint/2010/main" val="77186191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Screen Shot 2017-10-03 at 10.04.56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15340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93675" y="152400"/>
            <a:ext cx="8797925" cy="65532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u="sng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6800" y="457200"/>
            <a:ext cx="7391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Port of Juneau Wind and Current Sensors</a:t>
            </a:r>
          </a:p>
        </p:txBody>
      </p:sp>
    </p:spTree>
    <p:extLst>
      <p:ext uri="{BB962C8B-B14F-4D97-AF65-F5344CB8AC3E}">
        <p14:creationId xmlns:p14="http://schemas.microsoft.com/office/powerpoint/2010/main" val="233387011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10600" cy="838200"/>
          </a:xfrm>
        </p:spPr>
        <p:txBody>
          <a:bodyPr/>
          <a:lstStyle/>
          <a:p>
            <a:pPr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Enhancing Maritime Safety</a:t>
            </a:r>
            <a:b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563" name="Rectangle 7"/>
          <p:cNvSpPr>
            <a:spLocks noChangeArrowheads="1"/>
          </p:cNvSpPr>
          <p:nvPr/>
        </p:nvSpPr>
        <p:spPr bwMode="auto">
          <a:xfrm>
            <a:off x="193675" y="152400"/>
            <a:ext cx="8797925" cy="6553200"/>
          </a:xfrm>
          <a:prstGeom prst="rect">
            <a:avLst/>
          </a:prstGeom>
          <a:noFill/>
          <a:ln w="3175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u="sng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447800"/>
            <a:ext cx="8305800" cy="2036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Aiding compliance with risk mitigating routing measures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Identifying disabled vessels in need of assistance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Making timely notifications of marine casualties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Locating emergency response resources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5600" y="838200"/>
            <a:ext cx="27144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Offshore Waters</a:t>
            </a: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3505200"/>
            <a:ext cx="2302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Inside Waters</a:t>
            </a: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4114800"/>
            <a:ext cx="8305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Virtual aids to navigation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Dissemination of weather, current and ice conditions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Dissemination of Notice to Mariners via AIS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Timely notification of marine casualties and locating response resources</a:t>
            </a:r>
          </a:p>
        </p:txBody>
      </p:sp>
    </p:spTree>
    <p:extLst>
      <p:ext uri="{BB962C8B-B14F-4D97-AF65-F5344CB8AC3E}">
        <p14:creationId xmlns:p14="http://schemas.microsoft.com/office/powerpoint/2010/main" val="2129569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2362200" y="622300"/>
            <a:ext cx="574357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</a:rPr>
              <a:t>Marine Exchange of Alaska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18" charset="0"/>
            </a:endParaRPr>
          </a:p>
          <a:p>
            <a:pPr algn="ctr" eaLnBrk="0" hangingPunct="0">
              <a:lnSpc>
                <a:spcPct val="95000"/>
              </a:lnSpc>
              <a:defRPr/>
            </a:pPr>
            <a:r>
              <a:rPr lang="en-US" sz="2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Providing information, communications and services to aid safe, secure, efficient and environmentally sound maritime operations.</a:t>
            </a:r>
          </a:p>
        </p:txBody>
      </p:sp>
      <p:pic>
        <p:nvPicPr>
          <p:cNvPr id="182275" name="Picture 9" descr="MXAK Logo 6-2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1282583" cy="1981200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LEAT 4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2667000"/>
            <a:ext cx="6781800" cy="37915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3675" y="152400"/>
            <a:ext cx="8797925" cy="65532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endParaRPr lang="en-US" altLang="en-US" sz="2000" u="sn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709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Prev First 0800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8004175" cy="4972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Rectangle 7"/>
          <p:cNvSpPr>
            <a:spLocks noChangeArrowheads="1"/>
          </p:cNvSpPr>
          <p:nvPr/>
        </p:nvSpPr>
        <p:spPr bwMode="auto">
          <a:xfrm>
            <a:off x="228600" y="147638"/>
            <a:ext cx="8736013" cy="6588125"/>
          </a:xfrm>
          <a:prstGeom prst="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>
            <a:spLocks noChangeArrowheads="1"/>
          </p:cNvSpPr>
          <p:nvPr/>
        </p:nvSpPr>
        <p:spPr bwMode="auto">
          <a:xfrm>
            <a:off x="1295400" y="381000"/>
            <a:ext cx="6629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u="none">
                <a:solidFill>
                  <a:srgbClr val="FFFF00"/>
                </a:solidFill>
              </a:rPr>
              <a:t>Marine Exchange Ship Spotting </a:t>
            </a:r>
            <a:br>
              <a:rPr lang="en-US" sz="1600" u="none"/>
            </a:br>
            <a:r>
              <a:rPr lang="en-US" sz="2800" u="none">
                <a:solidFill>
                  <a:srgbClr val="FFFFFF"/>
                </a:solidFill>
              </a:rPr>
              <a:t>Telescopes</a:t>
            </a:r>
          </a:p>
        </p:txBody>
      </p:sp>
    </p:spTree>
    <p:extLst>
      <p:ext uri="{BB962C8B-B14F-4D97-AF65-F5344CB8AC3E}">
        <p14:creationId xmlns:p14="http://schemas.microsoft.com/office/powerpoint/2010/main" val="1500113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ubtitle 2"/>
          <p:cNvSpPr>
            <a:spLocks noGrp="1"/>
          </p:cNvSpPr>
          <p:nvPr>
            <p:ph type="subTitle" idx="1"/>
          </p:nvPr>
        </p:nvSpPr>
        <p:spPr>
          <a:xfrm>
            <a:off x="5638800" y="685800"/>
            <a:ext cx="3124200" cy="1752600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Times New Roman" charset="0"/>
              </a:rPr>
              <a:t>Marine Exchange</a:t>
            </a:r>
            <a:br>
              <a:rPr lang="en-US">
                <a:solidFill>
                  <a:srgbClr val="FFFF00"/>
                </a:solidFill>
                <a:latin typeface="Times New Roman" charset="0"/>
              </a:rPr>
            </a:br>
            <a:r>
              <a:rPr lang="en-US">
                <a:solidFill>
                  <a:srgbClr val="FFFF00"/>
                </a:solidFill>
                <a:latin typeface="Times New Roman" charset="0"/>
              </a:rPr>
              <a:t>Communications</a:t>
            </a:r>
            <a:br>
              <a:rPr lang="en-US">
                <a:solidFill>
                  <a:srgbClr val="FFFF00"/>
                </a:solidFill>
                <a:latin typeface="Times New Roman" charset="0"/>
              </a:rPr>
            </a:br>
            <a:r>
              <a:rPr lang="en-US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2800">
                <a:solidFill>
                  <a:srgbClr val="FFFFFF"/>
                </a:solidFill>
                <a:latin typeface="Times New Roman" charset="0"/>
              </a:rPr>
              <a:t>Semaphore and</a:t>
            </a:r>
            <a:br>
              <a:rPr lang="en-US" sz="2800">
                <a:solidFill>
                  <a:srgbClr val="FFFFFF"/>
                </a:solidFill>
                <a:latin typeface="Times New Roman" charset="0"/>
              </a:rPr>
            </a:br>
            <a:r>
              <a:rPr lang="en-US" sz="2800">
                <a:solidFill>
                  <a:srgbClr val="FFFFFF"/>
                </a:solidFill>
                <a:latin typeface="Times New Roman" charset="0"/>
              </a:rPr>
              <a:t>Megaphone</a:t>
            </a:r>
          </a:p>
        </p:txBody>
      </p:sp>
      <p:pic>
        <p:nvPicPr>
          <p:cNvPr id="2355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713" y="381000"/>
            <a:ext cx="4903787" cy="6096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Rectangle 7"/>
          <p:cNvSpPr>
            <a:spLocks noChangeArrowheads="1"/>
          </p:cNvSpPr>
          <p:nvPr/>
        </p:nvSpPr>
        <p:spPr bwMode="auto">
          <a:xfrm>
            <a:off x="228600" y="147638"/>
            <a:ext cx="8736013" cy="6588125"/>
          </a:xfrm>
          <a:prstGeom prst="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3556" name="Picture 4" descr="Prev First 0800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053"/>
          <a:stretch>
            <a:fillRect/>
          </a:stretch>
        </p:blipFill>
        <p:spPr bwMode="auto">
          <a:xfrm>
            <a:off x="5602288" y="3200400"/>
            <a:ext cx="3090862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439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rev Fir_0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304800"/>
            <a:ext cx="4324350" cy="3146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578" name="Rectangle 7"/>
          <p:cNvSpPr>
            <a:spLocks noChangeArrowheads="1"/>
          </p:cNvSpPr>
          <p:nvPr/>
        </p:nvSpPr>
        <p:spPr bwMode="auto">
          <a:xfrm>
            <a:off x="228600" y="147638"/>
            <a:ext cx="8736013" cy="6588125"/>
          </a:xfrm>
          <a:prstGeom prst="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4" descr="Prev Fir_0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3657600"/>
            <a:ext cx="4267200" cy="2900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580" name="Subtitle 2"/>
          <p:cNvSpPr txBox="1">
            <a:spLocks/>
          </p:cNvSpPr>
          <p:nvPr/>
        </p:nvSpPr>
        <p:spPr bwMode="auto">
          <a:xfrm>
            <a:off x="5029200" y="914400"/>
            <a:ext cx="3810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000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0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0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0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0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3200" u="none">
                <a:solidFill>
                  <a:srgbClr val="FFFF00"/>
                </a:solidFill>
              </a:rPr>
              <a:t>Marine Exchange</a:t>
            </a:r>
            <a:br>
              <a:rPr lang="en-US" sz="3200" u="none">
                <a:solidFill>
                  <a:srgbClr val="FFFF00"/>
                </a:solidFill>
              </a:rPr>
            </a:br>
            <a:r>
              <a:rPr lang="en-US" sz="3200" u="none">
                <a:solidFill>
                  <a:srgbClr val="FFFF00"/>
                </a:solidFill>
              </a:rPr>
              <a:t>Dissemination of Maritime Information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3200" u="none">
                <a:solidFill>
                  <a:srgbClr val="FFFF00"/>
                </a:solidFill>
              </a:rPr>
              <a:t> 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2800" u="none">
                <a:solidFill>
                  <a:srgbClr val="FFFFFF"/>
                </a:solidFill>
              </a:rPr>
              <a:t>Phones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2800" u="none">
                <a:solidFill>
                  <a:srgbClr val="FFFFFF"/>
                </a:solidFill>
              </a:rPr>
              <a:t> and 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2800" u="none">
                <a:solidFill>
                  <a:srgbClr val="FFFFFF"/>
                </a:solidFill>
              </a:rPr>
              <a:t>Chalkboards</a:t>
            </a:r>
          </a:p>
        </p:txBody>
      </p:sp>
    </p:spTree>
    <p:extLst>
      <p:ext uri="{BB962C8B-B14F-4D97-AF65-F5344CB8AC3E}">
        <p14:creationId xmlns:p14="http://schemas.microsoft.com/office/powerpoint/2010/main" val="1812557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700" y="1544638"/>
            <a:ext cx="5880100" cy="470376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Rectangle 7"/>
          <p:cNvSpPr>
            <a:spLocks noChangeArrowheads="1"/>
          </p:cNvSpPr>
          <p:nvPr/>
        </p:nvSpPr>
        <p:spPr bwMode="auto">
          <a:xfrm>
            <a:off x="228600" y="147638"/>
            <a:ext cx="8736013" cy="6588125"/>
          </a:xfrm>
          <a:prstGeom prst="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533400"/>
            <a:ext cx="84328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u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Marine Exchange of Alaska Today</a:t>
            </a:r>
            <a:endParaRPr lang="en-US" sz="2400" b="1" i="1" u="none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6629400" y="1981200"/>
            <a:ext cx="2209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400" u="none" dirty="0">
                <a:solidFill>
                  <a:srgbClr val="FFFFFF"/>
                </a:solidFill>
              </a:rPr>
              <a:t>AIS</a:t>
            </a:r>
          </a:p>
          <a:p>
            <a:pPr eaLnBrk="1" hangingPunct="1">
              <a:buFont typeface="Arial" charset="0"/>
              <a:buChar char="•"/>
            </a:pPr>
            <a:endParaRPr lang="en-US" sz="2400" u="none" dirty="0">
              <a:solidFill>
                <a:srgbClr val="FFFFFF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400" u="none" dirty="0">
                <a:solidFill>
                  <a:srgbClr val="FFFFFF"/>
                </a:solidFill>
              </a:rPr>
              <a:t>Satellites</a:t>
            </a:r>
          </a:p>
          <a:p>
            <a:pPr eaLnBrk="1" hangingPunct="1">
              <a:buFont typeface="Arial" charset="0"/>
              <a:buChar char="•"/>
            </a:pPr>
            <a:endParaRPr lang="en-US" sz="2400" u="none" dirty="0">
              <a:solidFill>
                <a:srgbClr val="FFFFFF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400" u="none" dirty="0">
                <a:solidFill>
                  <a:srgbClr val="FFFFFF"/>
                </a:solidFill>
              </a:rPr>
              <a:t>Computers</a:t>
            </a:r>
          </a:p>
          <a:p>
            <a:pPr eaLnBrk="1" hangingPunct="1">
              <a:buFont typeface="Arial" charset="0"/>
              <a:buChar char="•"/>
            </a:pPr>
            <a:endParaRPr lang="en-US" sz="2400" u="none" dirty="0">
              <a:solidFill>
                <a:srgbClr val="FFFFFF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400" u="none" dirty="0">
                <a:solidFill>
                  <a:srgbClr val="FFFFFF"/>
                </a:solidFill>
              </a:rPr>
              <a:t>Internet</a:t>
            </a:r>
          </a:p>
          <a:p>
            <a:pPr eaLnBrk="1" hangingPunct="1">
              <a:buFont typeface="Arial" charset="0"/>
              <a:buChar char="•"/>
            </a:pPr>
            <a:endParaRPr lang="en-US" sz="2400" u="non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973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84" name="Text Box 24"/>
          <p:cNvSpPr txBox="1">
            <a:spLocks noChangeArrowheads="1"/>
          </p:cNvSpPr>
          <p:nvPr/>
        </p:nvSpPr>
        <p:spPr bwMode="auto">
          <a:xfrm>
            <a:off x="2633663" y="615950"/>
            <a:ext cx="5105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Why Track Vessels?</a:t>
            </a:r>
          </a:p>
        </p:txBody>
      </p:sp>
      <p:sp>
        <p:nvSpPr>
          <p:cNvPr id="373785" name="Text Box 25"/>
          <p:cNvSpPr txBox="1">
            <a:spLocks noChangeArrowheads="1"/>
          </p:cNvSpPr>
          <p:nvPr/>
        </p:nvSpPr>
        <p:spPr bwMode="auto">
          <a:xfrm>
            <a:off x="228600" y="2286000"/>
            <a:ext cx="8001000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Safety Net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Risk Assessments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Environmental Protection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Aid Compliance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Emergency Response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Improve Efficiency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Maritime Security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73786" name="Text Box 26"/>
          <p:cNvSpPr txBox="1">
            <a:spLocks noChangeArrowheads="1"/>
          </p:cNvSpPr>
          <p:nvPr/>
        </p:nvSpPr>
        <p:spPr bwMode="auto">
          <a:xfrm>
            <a:off x="609600" y="6153150"/>
            <a:ext cx="822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Safe, Secure, Efficient and Environmentally Sound Maritime Operations</a:t>
            </a:r>
          </a:p>
        </p:txBody>
      </p:sp>
      <p:pic>
        <p:nvPicPr>
          <p:cNvPr id="35845" name="Picture 30" descr="MXAK Logo 6-2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41325"/>
            <a:ext cx="1214438" cy="1752600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34" descr="MVC-005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4191000"/>
            <a:ext cx="2260600" cy="1676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36" descr="P101015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1450" y="3429000"/>
            <a:ext cx="2220913" cy="16303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7" descr="Cruise Ship &amp;  SPV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8938" y="1828800"/>
            <a:ext cx="2292350" cy="1600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849" name="Rectangle 7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u="sn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732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84" name="Text Box 24"/>
          <p:cNvSpPr txBox="1">
            <a:spLocks noChangeArrowheads="1"/>
          </p:cNvSpPr>
          <p:nvPr/>
        </p:nvSpPr>
        <p:spPr bwMode="auto">
          <a:xfrm>
            <a:off x="2590800" y="762000"/>
            <a:ext cx="5105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Vessel Tracking Technology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37891" name="Picture 30" descr="MXAK Logo 6-2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900" y="500063"/>
            <a:ext cx="1335088" cy="1927225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Rectangle 7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u="sng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2590800"/>
            <a:ext cx="8382000" cy="4154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cs typeface="Calibri"/>
              </a:rPr>
              <a:t>AIS (Automatic Identification System) </a:t>
            </a:r>
            <a:br>
              <a:rPr lang="en-US" sz="2400" b="1" dirty="0">
                <a:solidFill>
                  <a:srgbClr val="FFFFFF"/>
                </a:solidFill>
                <a:cs typeface="Calibri"/>
              </a:rPr>
            </a:br>
            <a:endParaRPr lang="en-US" sz="2400" b="1" dirty="0">
              <a:solidFill>
                <a:srgbClr val="FFFFFF"/>
              </a:solidFill>
              <a:cs typeface="Calibri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cs typeface="Calibri"/>
              </a:rPr>
              <a:t>Terrestrial Based Stations  (real time – near shore – tactical )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2400" dirty="0">
              <a:solidFill>
                <a:srgbClr val="FFFFFF"/>
              </a:solidFill>
              <a:cs typeface="Calibri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cs typeface="Calibri"/>
              </a:rPr>
              <a:t>Satellite  AIS receivers  (delayed – offshore - strategic )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cs typeface="Calibri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cs typeface="Calibri"/>
              </a:rPr>
              <a:t>Satellite Transponders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cs typeface="Calibri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cs typeface="Calibri"/>
              </a:rPr>
              <a:t>	Regular intervals – normally hours apart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u="sng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951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ChangeArrowheads="1"/>
          </p:cNvSpPr>
          <p:nvPr/>
        </p:nvSpPr>
        <p:spPr bwMode="auto">
          <a:xfrm>
            <a:off x="193675" y="152400"/>
            <a:ext cx="8797925" cy="65532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u="none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MXAK Alaska Terrestrial AIS Network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1066800"/>
            <a:ext cx="7721600" cy="534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36382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3342</TotalTime>
  <Words>243</Words>
  <Application>Microsoft Office PowerPoint</Application>
  <PresentationFormat>On-screen Show (4:3)</PresentationFormat>
  <Paragraphs>91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ＭＳ Ｐゴシック</vt:lpstr>
      <vt:lpstr>Arial</vt:lpstr>
      <vt:lpstr>Calibri</vt:lpstr>
      <vt:lpstr>Mangal</vt:lpstr>
      <vt:lpstr>Times</vt:lpstr>
      <vt:lpstr>Times New Roman</vt:lpstr>
      <vt:lpstr>2_Office Theme</vt:lpstr>
      <vt:lpstr>Default Design</vt:lpstr>
      <vt:lpstr>1_Default Design</vt:lpstr>
      <vt:lpstr>7_Default Design</vt:lpstr>
      <vt:lpstr>PowerPoint Presentation</vt:lpstr>
      <vt:lpstr> Application of AIS Technology in Cook Inlet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MXAK Alaska Terrestrial AIS Network</vt:lpstr>
      <vt:lpstr>AIS Stations in Alaska Alaska Maritime Community Support of AIS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Enhancing Maritime Safety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Edward Page</dc:creator>
  <cp:keywords/>
  <dc:description/>
  <cp:lastModifiedBy>Brett Farrell</cp:lastModifiedBy>
  <cp:revision>160</cp:revision>
  <dcterms:created xsi:type="dcterms:W3CDTF">2014-08-25T19:17:55Z</dcterms:created>
  <dcterms:modified xsi:type="dcterms:W3CDTF">2017-10-17T16:40:59Z</dcterms:modified>
  <cp:category/>
</cp:coreProperties>
</file>